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0" r:id="rId5"/>
    <p:sldId id="261" r:id="rId6"/>
    <p:sldId id="262" r:id="rId7"/>
    <p:sldId id="263" r:id="rId8"/>
    <p:sldId id="264" r:id="rId9"/>
    <p:sldId id="265" r:id="rId10"/>
    <p:sldId id="266" r:id="rId11"/>
    <p:sldId id="267"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96" autoAdjust="0"/>
    <p:restoredTop sz="94660"/>
  </p:normalViewPr>
  <p:slideViewPr>
    <p:cSldViewPr snapToGrid="0">
      <p:cViewPr varScale="1">
        <p:scale>
          <a:sx n="82" d="100"/>
          <a:sy n="82" d="100"/>
        </p:scale>
        <p:origin x="39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F4D825-BD73-4BA8-9F49-ACC45F4C7845}" type="doc">
      <dgm:prSet loTypeId="urn:microsoft.com/office/officeart/2005/8/layout/process2" loCatId="process" qsTypeId="urn:microsoft.com/office/officeart/2005/8/quickstyle/simple1" qsCatId="simple" csTypeId="urn:microsoft.com/office/officeart/2005/8/colors/accent1_2" csCatId="accent1"/>
      <dgm:spPr/>
      <dgm:t>
        <a:bodyPr/>
        <a:lstStyle/>
        <a:p>
          <a:endParaRPr lang="en-US"/>
        </a:p>
      </dgm:t>
    </dgm:pt>
    <dgm:pt modelId="{36D2B86B-7287-45FF-A32C-541934668D29}">
      <dgm:prSet/>
      <dgm:spPr/>
      <dgm:t>
        <a:bodyPr/>
        <a:lstStyle/>
        <a:p>
          <a:r>
            <a:rPr lang="de-DE" b="1"/>
            <a:t>Regeln:</a:t>
          </a:r>
          <a:endParaRPr lang="en-US"/>
        </a:p>
      </dgm:t>
    </dgm:pt>
    <dgm:pt modelId="{E08A7714-20D4-451C-9EE5-5A3CF7D21FC7}" type="parTrans" cxnId="{BBF076EE-03B1-4E2C-82AA-E2AE61E83517}">
      <dgm:prSet/>
      <dgm:spPr/>
      <dgm:t>
        <a:bodyPr/>
        <a:lstStyle/>
        <a:p>
          <a:endParaRPr lang="en-US"/>
        </a:p>
      </dgm:t>
    </dgm:pt>
    <dgm:pt modelId="{CE017AA2-9E1B-4083-9B2E-A9D8D74A4022}" type="sibTrans" cxnId="{BBF076EE-03B1-4E2C-82AA-E2AE61E83517}">
      <dgm:prSet/>
      <dgm:spPr/>
      <dgm:t>
        <a:bodyPr/>
        <a:lstStyle/>
        <a:p>
          <a:endParaRPr lang="en-US"/>
        </a:p>
      </dgm:t>
    </dgm:pt>
    <dgm:pt modelId="{A1D522EC-3EF7-490C-8EE1-7C1AC9BE6841}">
      <dgm:prSet/>
      <dgm:spPr/>
      <dgm:t>
        <a:bodyPr/>
        <a:lstStyle/>
        <a:p>
          <a:r>
            <a:rPr lang="de-DE"/>
            <a:t>Alle Teilnehmer sollten stehen (logisch!).</a:t>
          </a:r>
          <a:endParaRPr lang="en-US"/>
        </a:p>
      </dgm:t>
    </dgm:pt>
    <dgm:pt modelId="{237925BC-B868-43D4-9565-E470A54E8793}" type="parTrans" cxnId="{54D63B1F-12D5-4FDA-B9A4-6A8D8D979550}">
      <dgm:prSet/>
      <dgm:spPr/>
      <dgm:t>
        <a:bodyPr/>
        <a:lstStyle/>
        <a:p>
          <a:endParaRPr lang="en-US"/>
        </a:p>
      </dgm:t>
    </dgm:pt>
    <dgm:pt modelId="{85C552B9-776C-42D0-975D-9D4D8A82436B}" type="sibTrans" cxnId="{54D63B1F-12D5-4FDA-B9A4-6A8D8D979550}">
      <dgm:prSet/>
      <dgm:spPr/>
      <dgm:t>
        <a:bodyPr/>
        <a:lstStyle/>
        <a:p>
          <a:endParaRPr lang="en-US"/>
        </a:p>
      </dgm:t>
    </dgm:pt>
    <dgm:pt modelId="{A2D03304-5866-4492-A743-29C455829ED4}">
      <dgm:prSet/>
      <dgm:spPr/>
      <dgm:t>
        <a:bodyPr/>
        <a:lstStyle/>
        <a:p>
          <a:r>
            <a:rPr lang="de-DE"/>
            <a:t>Eine Moderation wird bestimmt</a:t>
          </a:r>
          <a:endParaRPr lang="en-US"/>
        </a:p>
      </dgm:t>
    </dgm:pt>
    <dgm:pt modelId="{C34F73B2-14BC-4C4A-A2DF-A76AD08983C4}" type="parTrans" cxnId="{978F46DF-B477-4155-8F96-7695E60AF5B6}">
      <dgm:prSet/>
      <dgm:spPr/>
      <dgm:t>
        <a:bodyPr/>
        <a:lstStyle/>
        <a:p>
          <a:endParaRPr lang="en-US"/>
        </a:p>
      </dgm:t>
    </dgm:pt>
    <dgm:pt modelId="{463D224E-3EA5-4030-934C-6590989254F1}" type="sibTrans" cxnId="{978F46DF-B477-4155-8F96-7695E60AF5B6}">
      <dgm:prSet/>
      <dgm:spPr/>
      <dgm:t>
        <a:bodyPr/>
        <a:lstStyle/>
        <a:p>
          <a:endParaRPr lang="en-US"/>
        </a:p>
      </dgm:t>
    </dgm:pt>
    <dgm:pt modelId="{39C15F9C-D64D-466F-913F-6059C2DEB801}">
      <dgm:prSet/>
      <dgm:spPr/>
      <dgm:t>
        <a:bodyPr/>
        <a:lstStyle/>
        <a:p>
          <a:r>
            <a:rPr lang="de-DE"/>
            <a:t>Der Zeitrahmen ist fest vorgegeben und sollte nicht zu lang sein. Standard sind 15 Minuten.</a:t>
          </a:r>
          <a:endParaRPr lang="en-US"/>
        </a:p>
      </dgm:t>
    </dgm:pt>
    <dgm:pt modelId="{D8F93A48-C4EE-437D-88DA-DFD881891F90}" type="parTrans" cxnId="{F27BB4B5-F02F-40E3-B634-9C35CE005D7B}">
      <dgm:prSet/>
      <dgm:spPr/>
      <dgm:t>
        <a:bodyPr/>
        <a:lstStyle/>
        <a:p>
          <a:endParaRPr lang="en-US"/>
        </a:p>
      </dgm:t>
    </dgm:pt>
    <dgm:pt modelId="{A592FA97-67C6-42A1-87C9-0DD26C802B9E}" type="sibTrans" cxnId="{F27BB4B5-F02F-40E3-B634-9C35CE005D7B}">
      <dgm:prSet/>
      <dgm:spPr/>
      <dgm:t>
        <a:bodyPr/>
        <a:lstStyle/>
        <a:p>
          <a:endParaRPr lang="en-US"/>
        </a:p>
      </dgm:t>
    </dgm:pt>
    <dgm:pt modelId="{CB585E20-02C7-4CB1-8AC0-7BF13D8D84B5}">
      <dgm:prSet/>
      <dgm:spPr/>
      <dgm:t>
        <a:bodyPr/>
        <a:lstStyle/>
        <a:p>
          <a:r>
            <a:rPr lang="de-DE"/>
            <a:t>Das Meeting findet zu regelmäßigen Terminen immer zu gleichen Zeit statt. (spontane Meetings natürlich möglich)</a:t>
          </a:r>
          <a:endParaRPr lang="en-US"/>
        </a:p>
      </dgm:t>
    </dgm:pt>
    <dgm:pt modelId="{840B1CA1-FF28-44F8-B9F1-4CC560DBAFC6}" type="parTrans" cxnId="{F42E711E-EA62-4B3D-9197-F4686F88AC18}">
      <dgm:prSet/>
      <dgm:spPr/>
      <dgm:t>
        <a:bodyPr/>
        <a:lstStyle/>
        <a:p>
          <a:endParaRPr lang="en-US"/>
        </a:p>
      </dgm:t>
    </dgm:pt>
    <dgm:pt modelId="{1659DEA9-6162-4E6E-9EB1-A385795D1393}" type="sibTrans" cxnId="{F42E711E-EA62-4B3D-9197-F4686F88AC18}">
      <dgm:prSet/>
      <dgm:spPr/>
      <dgm:t>
        <a:bodyPr/>
        <a:lstStyle/>
        <a:p>
          <a:endParaRPr lang="en-US"/>
        </a:p>
      </dgm:t>
    </dgm:pt>
    <dgm:pt modelId="{CEBC984B-00B3-4502-8A7B-184ED9779281}">
      <dgm:prSet/>
      <dgm:spPr/>
      <dgm:t>
        <a:bodyPr/>
        <a:lstStyle/>
        <a:p>
          <a:r>
            <a:rPr lang="de-DE" dirty="0"/>
            <a:t>Themen werden vorab oder zu Beginn gesammelt, priorisiert und kommuniziert</a:t>
          </a:r>
          <a:endParaRPr lang="en-US" dirty="0"/>
        </a:p>
      </dgm:t>
    </dgm:pt>
    <dgm:pt modelId="{FD126259-642F-4CFC-A07C-376FA9A518F7}" type="parTrans" cxnId="{47D8F553-3C63-426E-8E8C-20E6968AA26A}">
      <dgm:prSet/>
      <dgm:spPr/>
      <dgm:t>
        <a:bodyPr/>
        <a:lstStyle/>
        <a:p>
          <a:endParaRPr lang="en-US"/>
        </a:p>
      </dgm:t>
    </dgm:pt>
    <dgm:pt modelId="{EB585F1A-1945-433D-9884-7A4AB7054765}" type="sibTrans" cxnId="{47D8F553-3C63-426E-8E8C-20E6968AA26A}">
      <dgm:prSet/>
      <dgm:spPr/>
      <dgm:t>
        <a:bodyPr/>
        <a:lstStyle/>
        <a:p>
          <a:endParaRPr lang="en-US"/>
        </a:p>
      </dgm:t>
    </dgm:pt>
    <dgm:pt modelId="{C7067886-0C94-4E0E-93F2-AD709D4876F0}">
      <dgm:prSet/>
      <dgm:spPr/>
      <dgm:t>
        <a:bodyPr/>
        <a:lstStyle/>
        <a:p>
          <a:r>
            <a:rPr lang="de-DE"/>
            <a:t>Alle kommen vorbereitet (sofern möglich)</a:t>
          </a:r>
          <a:endParaRPr lang="en-US"/>
        </a:p>
      </dgm:t>
    </dgm:pt>
    <dgm:pt modelId="{2825DE2C-7BC5-4DA0-BB2F-7D3B449A83CE}" type="parTrans" cxnId="{E78A8097-3609-4386-8ABA-76DC5DB1CD57}">
      <dgm:prSet/>
      <dgm:spPr/>
      <dgm:t>
        <a:bodyPr/>
        <a:lstStyle/>
        <a:p>
          <a:endParaRPr lang="en-US"/>
        </a:p>
      </dgm:t>
    </dgm:pt>
    <dgm:pt modelId="{BC69DDE6-72C6-4C45-8923-69178B172FB7}" type="sibTrans" cxnId="{E78A8097-3609-4386-8ABA-76DC5DB1CD57}">
      <dgm:prSet/>
      <dgm:spPr/>
      <dgm:t>
        <a:bodyPr/>
        <a:lstStyle/>
        <a:p>
          <a:endParaRPr lang="en-US"/>
        </a:p>
      </dgm:t>
    </dgm:pt>
    <dgm:pt modelId="{6452EB6F-3BE4-4BFB-88CD-D0ABFB2E3C1D}">
      <dgm:prSet/>
      <dgm:spPr/>
      <dgm:t>
        <a:bodyPr/>
        <a:lstStyle/>
        <a:p>
          <a:r>
            <a:rPr lang="de-DE"/>
            <a:t>Diskussionen werden vermieden und ggf. auf einen späteren Zeitpunkt vertagt.</a:t>
          </a:r>
          <a:endParaRPr lang="en-US"/>
        </a:p>
      </dgm:t>
    </dgm:pt>
    <dgm:pt modelId="{2975038C-68B8-4E2F-BED3-40532377094A}" type="parTrans" cxnId="{344B78A1-7DA3-45C3-B170-3D2E5C711E16}">
      <dgm:prSet/>
      <dgm:spPr/>
      <dgm:t>
        <a:bodyPr/>
        <a:lstStyle/>
        <a:p>
          <a:endParaRPr lang="en-US"/>
        </a:p>
      </dgm:t>
    </dgm:pt>
    <dgm:pt modelId="{A6FCE456-E7ED-4583-A2B7-46F8F8BF43CE}" type="sibTrans" cxnId="{344B78A1-7DA3-45C3-B170-3D2E5C711E16}">
      <dgm:prSet/>
      <dgm:spPr/>
      <dgm:t>
        <a:bodyPr/>
        <a:lstStyle/>
        <a:p>
          <a:endParaRPr lang="en-US"/>
        </a:p>
      </dgm:t>
    </dgm:pt>
    <dgm:pt modelId="{2DBE17DC-7CD6-4807-9169-0F5379EF67D3}">
      <dgm:prSet/>
      <dgm:spPr/>
      <dgm:t>
        <a:bodyPr/>
        <a:lstStyle/>
        <a:p>
          <a:r>
            <a:rPr lang="de-DE"/>
            <a:t>Ablenkungen sind nicht erlaubt</a:t>
          </a:r>
          <a:endParaRPr lang="en-US"/>
        </a:p>
      </dgm:t>
    </dgm:pt>
    <dgm:pt modelId="{DE0C3D4F-B17F-46D8-BB99-F9FDC164FF89}" type="parTrans" cxnId="{020E825A-1D94-4CA0-81F3-EE2EAEDFCFA2}">
      <dgm:prSet/>
      <dgm:spPr/>
      <dgm:t>
        <a:bodyPr/>
        <a:lstStyle/>
        <a:p>
          <a:endParaRPr lang="en-US"/>
        </a:p>
      </dgm:t>
    </dgm:pt>
    <dgm:pt modelId="{60E4D5A6-4BFA-4C01-A4FB-40A5E7DBCDDC}" type="sibTrans" cxnId="{020E825A-1D94-4CA0-81F3-EE2EAEDFCFA2}">
      <dgm:prSet/>
      <dgm:spPr/>
      <dgm:t>
        <a:bodyPr/>
        <a:lstStyle/>
        <a:p>
          <a:endParaRPr lang="en-US"/>
        </a:p>
      </dgm:t>
    </dgm:pt>
    <dgm:pt modelId="{4C983ABC-EAC6-476B-821C-EB7C6BEA786C}">
      <dgm:prSet/>
      <dgm:spPr/>
      <dgm:t>
        <a:bodyPr/>
        <a:lstStyle/>
        <a:p>
          <a:r>
            <a:rPr lang="de-DE"/>
            <a:t>Jeder hat etwas zu Trinken ;)</a:t>
          </a:r>
          <a:endParaRPr lang="en-US"/>
        </a:p>
      </dgm:t>
    </dgm:pt>
    <dgm:pt modelId="{7ED7E282-8550-4093-92D9-6B4AF037BE94}" type="parTrans" cxnId="{41822DE7-864E-4BC8-A147-72D6E4153F8B}">
      <dgm:prSet/>
      <dgm:spPr/>
      <dgm:t>
        <a:bodyPr/>
        <a:lstStyle/>
        <a:p>
          <a:endParaRPr lang="en-US"/>
        </a:p>
      </dgm:t>
    </dgm:pt>
    <dgm:pt modelId="{922C8D27-8C1E-4CB3-83E5-1BF31C1A0073}" type="sibTrans" cxnId="{41822DE7-864E-4BC8-A147-72D6E4153F8B}">
      <dgm:prSet/>
      <dgm:spPr/>
      <dgm:t>
        <a:bodyPr/>
        <a:lstStyle/>
        <a:p>
          <a:endParaRPr lang="en-US"/>
        </a:p>
      </dgm:t>
    </dgm:pt>
    <dgm:pt modelId="{3FEC0A36-C2D2-4C3B-8BA7-811AF0EAC7FA}" type="pres">
      <dgm:prSet presAssocID="{2AF4D825-BD73-4BA8-9F49-ACC45F4C7845}" presName="linearFlow" presStyleCnt="0">
        <dgm:presLayoutVars>
          <dgm:resizeHandles val="exact"/>
        </dgm:presLayoutVars>
      </dgm:prSet>
      <dgm:spPr/>
    </dgm:pt>
    <dgm:pt modelId="{87CFC753-953F-4C30-802D-30DC70CA4D8A}" type="pres">
      <dgm:prSet presAssocID="{36D2B86B-7287-45FF-A32C-541934668D29}" presName="node" presStyleLbl="node1" presStyleIdx="0" presStyleCnt="1">
        <dgm:presLayoutVars>
          <dgm:bulletEnabled val="1"/>
        </dgm:presLayoutVars>
      </dgm:prSet>
      <dgm:spPr/>
    </dgm:pt>
  </dgm:ptLst>
  <dgm:cxnLst>
    <dgm:cxn modelId="{BE23F000-252F-4638-8A43-7DC2AE631BE9}" type="presOf" srcId="{A2D03304-5866-4492-A743-29C455829ED4}" destId="{87CFC753-953F-4C30-802D-30DC70CA4D8A}" srcOrd="0" destOrd="2" presId="urn:microsoft.com/office/officeart/2005/8/layout/process2"/>
    <dgm:cxn modelId="{E0F03F09-6477-4552-9907-5E18F5106D91}" type="presOf" srcId="{A1D522EC-3EF7-490C-8EE1-7C1AC9BE6841}" destId="{87CFC753-953F-4C30-802D-30DC70CA4D8A}" srcOrd="0" destOrd="1" presId="urn:microsoft.com/office/officeart/2005/8/layout/process2"/>
    <dgm:cxn modelId="{F42E711E-EA62-4B3D-9197-F4686F88AC18}" srcId="{36D2B86B-7287-45FF-A32C-541934668D29}" destId="{CB585E20-02C7-4CB1-8AC0-7BF13D8D84B5}" srcOrd="3" destOrd="0" parTransId="{840B1CA1-FF28-44F8-B9F1-4CC560DBAFC6}" sibTransId="{1659DEA9-6162-4E6E-9EB1-A385795D1393}"/>
    <dgm:cxn modelId="{54D63B1F-12D5-4FDA-B9A4-6A8D8D979550}" srcId="{36D2B86B-7287-45FF-A32C-541934668D29}" destId="{A1D522EC-3EF7-490C-8EE1-7C1AC9BE6841}" srcOrd="0" destOrd="0" parTransId="{237925BC-B868-43D4-9565-E470A54E8793}" sibTransId="{85C552B9-776C-42D0-975D-9D4D8A82436B}"/>
    <dgm:cxn modelId="{75DCDA29-5E11-4A6C-B10D-0D7B12AE4B53}" type="presOf" srcId="{4C983ABC-EAC6-476B-821C-EB7C6BEA786C}" destId="{87CFC753-953F-4C30-802D-30DC70CA4D8A}" srcOrd="0" destOrd="9" presId="urn:microsoft.com/office/officeart/2005/8/layout/process2"/>
    <dgm:cxn modelId="{3C9AA55B-2CFC-4493-AD7C-94EDA1614C2F}" type="presOf" srcId="{39C15F9C-D64D-466F-913F-6059C2DEB801}" destId="{87CFC753-953F-4C30-802D-30DC70CA4D8A}" srcOrd="0" destOrd="3" presId="urn:microsoft.com/office/officeart/2005/8/layout/process2"/>
    <dgm:cxn modelId="{BC36DA4C-00E9-46F4-9C46-5B0BA1ED83A1}" type="presOf" srcId="{2AF4D825-BD73-4BA8-9F49-ACC45F4C7845}" destId="{3FEC0A36-C2D2-4C3B-8BA7-811AF0EAC7FA}" srcOrd="0" destOrd="0" presId="urn:microsoft.com/office/officeart/2005/8/layout/process2"/>
    <dgm:cxn modelId="{ED706551-74D9-41B3-AF93-64DBB12923C6}" type="presOf" srcId="{6452EB6F-3BE4-4BFB-88CD-D0ABFB2E3C1D}" destId="{87CFC753-953F-4C30-802D-30DC70CA4D8A}" srcOrd="0" destOrd="7" presId="urn:microsoft.com/office/officeart/2005/8/layout/process2"/>
    <dgm:cxn modelId="{47D8F553-3C63-426E-8E8C-20E6968AA26A}" srcId="{36D2B86B-7287-45FF-A32C-541934668D29}" destId="{CEBC984B-00B3-4502-8A7B-184ED9779281}" srcOrd="4" destOrd="0" parTransId="{FD126259-642F-4CFC-A07C-376FA9A518F7}" sibTransId="{EB585F1A-1945-433D-9884-7A4AB7054765}"/>
    <dgm:cxn modelId="{CD4A5556-3628-4259-99A8-398C255BE74C}" type="presOf" srcId="{C7067886-0C94-4E0E-93F2-AD709D4876F0}" destId="{87CFC753-953F-4C30-802D-30DC70CA4D8A}" srcOrd="0" destOrd="6" presId="urn:microsoft.com/office/officeart/2005/8/layout/process2"/>
    <dgm:cxn modelId="{020E825A-1D94-4CA0-81F3-EE2EAEDFCFA2}" srcId="{36D2B86B-7287-45FF-A32C-541934668D29}" destId="{2DBE17DC-7CD6-4807-9169-0F5379EF67D3}" srcOrd="7" destOrd="0" parTransId="{DE0C3D4F-B17F-46D8-BB99-F9FDC164FF89}" sibTransId="{60E4D5A6-4BFA-4C01-A4FB-40A5E7DBCDDC}"/>
    <dgm:cxn modelId="{F943147C-972B-44F6-A112-8A06BBE00F1A}" type="presOf" srcId="{36D2B86B-7287-45FF-A32C-541934668D29}" destId="{87CFC753-953F-4C30-802D-30DC70CA4D8A}" srcOrd="0" destOrd="0" presId="urn:microsoft.com/office/officeart/2005/8/layout/process2"/>
    <dgm:cxn modelId="{B5739C8C-A144-4060-A37E-8D4E638597AA}" type="presOf" srcId="{CEBC984B-00B3-4502-8A7B-184ED9779281}" destId="{87CFC753-953F-4C30-802D-30DC70CA4D8A}" srcOrd="0" destOrd="5" presId="urn:microsoft.com/office/officeart/2005/8/layout/process2"/>
    <dgm:cxn modelId="{E78A8097-3609-4386-8ABA-76DC5DB1CD57}" srcId="{36D2B86B-7287-45FF-A32C-541934668D29}" destId="{C7067886-0C94-4E0E-93F2-AD709D4876F0}" srcOrd="5" destOrd="0" parTransId="{2825DE2C-7BC5-4DA0-BB2F-7D3B449A83CE}" sibTransId="{BC69DDE6-72C6-4C45-8923-69178B172FB7}"/>
    <dgm:cxn modelId="{344B78A1-7DA3-45C3-B170-3D2E5C711E16}" srcId="{36D2B86B-7287-45FF-A32C-541934668D29}" destId="{6452EB6F-3BE4-4BFB-88CD-D0ABFB2E3C1D}" srcOrd="6" destOrd="0" parTransId="{2975038C-68B8-4E2F-BED3-40532377094A}" sibTransId="{A6FCE456-E7ED-4583-A2B7-46F8F8BF43CE}"/>
    <dgm:cxn modelId="{F27BB4B5-F02F-40E3-B634-9C35CE005D7B}" srcId="{36D2B86B-7287-45FF-A32C-541934668D29}" destId="{39C15F9C-D64D-466F-913F-6059C2DEB801}" srcOrd="2" destOrd="0" parTransId="{D8F93A48-C4EE-437D-88DA-DFD881891F90}" sibTransId="{A592FA97-67C6-42A1-87C9-0DD26C802B9E}"/>
    <dgm:cxn modelId="{9EF76ACF-8F47-433D-9F4E-7B75C27C260C}" type="presOf" srcId="{CB585E20-02C7-4CB1-8AC0-7BF13D8D84B5}" destId="{87CFC753-953F-4C30-802D-30DC70CA4D8A}" srcOrd="0" destOrd="4" presId="urn:microsoft.com/office/officeart/2005/8/layout/process2"/>
    <dgm:cxn modelId="{D92EE4DB-06B3-4EDD-B66F-5925A17349B4}" type="presOf" srcId="{2DBE17DC-7CD6-4807-9169-0F5379EF67D3}" destId="{87CFC753-953F-4C30-802D-30DC70CA4D8A}" srcOrd="0" destOrd="8" presId="urn:microsoft.com/office/officeart/2005/8/layout/process2"/>
    <dgm:cxn modelId="{978F46DF-B477-4155-8F96-7695E60AF5B6}" srcId="{36D2B86B-7287-45FF-A32C-541934668D29}" destId="{A2D03304-5866-4492-A743-29C455829ED4}" srcOrd="1" destOrd="0" parTransId="{C34F73B2-14BC-4C4A-A2DF-A76AD08983C4}" sibTransId="{463D224E-3EA5-4030-934C-6590989254F1}"/>
    <dgm:cxn modelId="{41822DE7-864E-4BC8-A147-72D6E4153F8B}" srcId="{36D2B86B-7287-45FF-A32C-541934668D29}" destId="{4C983ABC-EAC6-476B-821C-EB7C6BEA786C}" srcOrd="8" destOrd="0" parTransId="{7ED7E282-8550-4093-92D9-6B4AF037BE94}" sibTransId="{922C8D27-8C1E-4CB3-83E5-1BF31C1A0073}"/>
    <dgm:cxn modelId="{BBF076EE-03B1-4E2C-82AA-E2AE61E83517}" srcId="{2AF4D825-BD73-4BA8-9F49-ACC45F4C7845}" destId="{36D2B86B-7287-45FF-A32C-541934668D29}" srcOrd="0" destOrd="0" parTransId="{E08A7714-20D4-451C-9EE5-5A3CF7D21FC7}" sibTransId="{CE017AA2-9E1B-4083-9B2E-A9D8D74A4022}"/>
    <dgm:cxn modelId="{D6D14E66-198B-4580-BE9C-E28F52E2C019}" type="presParOf" srcId="{3FEC0A36-C2D2-4C3B-8BA7-811AF0EAC7FA}" destId="{87CFC753-953F-4C30-802D-30DC70CA4D8A}"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FC753-953F-4C30-802D-30DC70CA4D8A}">
      <dsp:nvSpPr>
        <dsp:cNvPr id="0" name=""/>
        <dsp:cNvSpPr/>
      </dsp:nvSpPr>
      <dsp:spPr>
        <a:xfrm>
          <a:off x="499800" y="0"/>
          <a:ext cx="7155805" cy="36933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e-DE" sz="1800" b="1" kern="1200"/>
            <a:t>Regeln:</a:t>
          </a:r>
          <a:endParaRPr lang="en-US" sz="1800" kern="1200"/>
        </a:p>
        <a:p>
          <a:pPr marL="114300" lvl="1" indent="-114300" algn="l" defTabSz="622300">
            <a:lnSpc>
              <a:spcPct val="90000"/>
            </a:lnSpc>
            <a:spcBef>
              <a:spcPct val="0"/>
            </a:spcBef>
            <a:spcAft>
              <a:spcPct val="15000"/>
            </a:spcAft>
            <a:buChar char="•"/>
          </a:pPr>
          <a:r>
            <a:rPr lang="de-DE" sz="1400" kern="1200"/>
            <a:t>Alle Teilnehmer sollten stehen (logisch!).</a:t>
          </a:r>
          <a:endParaRPr lang="en-US" sz="1400" kern="1200"/>
        </a:p>
        <a:p>
          <a:pPr marL="114300" lvl="1" indent="-114300" algn="l" defTabSz="622300">
            <a:lnSpc>
              <a:spcPct val="90000"/>
            </a:lnSpc>
            <a:spcBef>
              <a:spcPct val="0"/>
            </a:spcBef>
            <a:spcAft>
              <a:spcPct val="15000"/>
            </a:spcAft>
            <a:buChar char="•"/>
          </a:pPr>
          <a:r>
            <a:rPr lang="de-DE" sz="1400" kern="1200"/>
            <a:t>Eine Moderation wird bestimmt</a:t>
          </a:r>
          <a:endParaRPr lang="en-US" sz="1400" kern="1200"/>
        </a:p>
        <a:p>
          <a:pPr marL="114300" lvl="1" indent="-114300" algn="l" defTabSz="622300">
            <a:lnSpc>
              <a:spcPct val="90000"/>
            </a:lnSpc>
            <a:spcBef>
              <a:spcPct val="0"/>
            </a:spcBef>
            <a:spcAft>
              <a:spcPct val="15000"/>
            </a:spcAft>
            <a:buChar char="•"/>
          </a:pPr>
          <a:r>
            <a:rPr lang="de-DE" sz="1400" kern="1200"/>
            <a:t>Der Zeitrahmen ist fest vorgegeben und sollte nicht zu lang sein. Standard sind 15 Minuten.</a:t>
          </a:r>
          <a:endParaRPr lang="en-US" sz="1400" kern="1200"/>
        </a:p>
        <a:p>
          <a:pPr marL="114300" lvl="1" indent="-114300" algn="l" defTabSz="622300">
            <a:lnSpc>
              <a:spcPct val="90000"/>
            </a:lnSpc>
            <a:spcBef>
              <a:spcPct val="0"/>
            </a:spcBef>
            <a:spcAft>
              <a:spcPct val="15000"/>
            </a:spcAft>
            <a:buChar char="•"/>
          </a:pPr>
          <a:r>
            <a:rPr lang="de-DE" sz="1400" kern="1200"/>
            <a:t>Das Meeting findet zu regelmäßigen Terminen immer zu gleichen Zeit statt. (spontane Meetings natürlich möglich)</a:t>
          </a:r>
          <a:endParaRPr lang="en-US" sz="1400" kern="1200"/>
        </a:p>
        <a:p>
          <a:pPr marL="114300" lvl="1" indent="-114300" algn="l" defTabSz="622300">
            <a:lnSpc>
              <a:spcPct val="90000"/>
            </a:lnSpc>
            <a:spcBef>
              <a:spcPct val="0"/>
            </a:spcBef>
            <a:spcAft>
              <a:spcPct val="15000"/>
            </a:spcAft>
            <a:buChar char="•"/>
          </a:pPr>
          <a:r>
            <a:rPr lang="de-DE" sz="1400" kern="1200" dirty="0"/>
            <a:t>Themen werden vorab oder zu Beginn gesammelt, priorisiert und kommuniziert</a:t>
          </a:r>
          <a:endParaRPr lang="en-US" sz="1400" kern="1200" dirty="0"/>
        </a:p>
        <a:p>
          <a:pPr marL="114300" lvl="1" indent="-114300" algn="l" defTabSz="622300">
            <a:lnSpc>
              <a:spcPct val="90000"/>
            </a:lnSpc>
            <a:spcBef>
              <a:spcPct val="0"/>
            </a:spcBef>
            <a:spcAft>
              <a:spcPct val="15000"/>
            </a:spcAft>
            <a:buChar char="•"/>
          </a:pPr>
          <a:r>
            <a:rPr lang="de-DE" sz="1400" kern="1200"/>
            <a:t>Alle kommen vorbereitet (sofern möglich)</a:t>
          </a:r>
          <a:endParaRPr lang="en-US" sz="1400" kern="1200"/>
        </a:p>
        <a:p>
          <a:pPr marL="114300" lvl="1" indent="-114300" algn="l" defTabSz="622300">
            <a:lnSpc>
              <a:spcPct val="90000"/>
            </a:lnSpc>
            <a:spcBef>
              <a:spcPct val="0"/>
            </a:spcBef>
            <a:spcAft>
              <a:spcPct val="15000"/>
            </a:spcAft>
            <a:buChar char="•"/>
          </a:pPr>
          <a:r>
            <a:rPr lang="de-DE" sz="1400" kern="1200"/>
            <a:t>Diskussionen werden vermieden und ggf. auf einen späteren Zeitpunkt vertagt.</a:t>
          </a:r>
          <a:endParaRPr lang="en-US" sz="1400" kern="1200"/>
        </a:p>
        <a:p>
          <a:pPr marL="114300" lvl="1" indent="-114300" algn="l" defTabSz="622300">
            <a:lnSpc>
              <a:spcPct val="90000"/>
            </a:lnSpc>
            <a:spcBef>
              <a:spcPct val="0"/>
            </a:spcBef>
            <a:spcAft>
              <a:spcPct val="15000"/>
            </a:spcAft>
            <a:buChar char="•"/>
          </a:pPr>
          <a:r>
            <a:rPr lang="de-DE" sz="1400" kern="1200"/>
            <a:t>Ablenkungen sind nicht erlaubt</a:t>
          </a:r>
          <a:endParaRPr lang="en-US" sz="1400" kern="1200"/>
        </a:p>
        <a:p>
          <a:pPr marL="114300" lvl="1" indent="-114300" algn="l" defTabSz="622300">
            <a:lnSpc>
              <a:spcPct val="90000"/>
            </a:lnSpc>
            <a:spcBef>
              <a:spcPct val="0"/>
            </a:spcBef>
            <a:spcAft>
              <a:spcPct val="15000"/>
            </a:spcAft>
            <a:buChar char="•"/>
          </a:pPr>
          <a:r>
            <a:rPr lang="de-DE" sz="1400" kern="1200"/>
            <a:t>Jeder hat etwas zu Trinken ;)</a:t>
          </a:r>
          <a:endParaRPr lang="en-US" sz="1400" kern="1200"/>
        </a:p>
      </dsp:txBody>
      <dsp:txXfrm>
        <a:off x="607974" y="108174"/>
        <a:ext cx="6939457" cy="347697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package" Target="../embeddings/Microsoft_PowerPoint_Presentation.pptx"/><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1">
    <p:spTree>
      <p:nvGrpSpPr>
        <p:cNvPr id="1" name=""/>
        <p:cNvGrpSpPr/>
        <p:nvPr/>
      </p:nvGrpSpPr>
      <p:grpSpPr>
        <a:xfrm>
          <a:off x="0" y="0"/>
          <a:ext cx="0" cy="0"/>
          <a:chOff x="0" y="0"/>
          <a:chExt cx="0" cy="0"/>
        </a:xfrm>
      </p:grpSpPr>
      <p:pic>
        <p:nvPicPr>
          <p:cNvPr id="14" name="Grafik 13" descr="Ein Bild, das Kleidung, Mann, Menschliches Gesicht, Screenshot enthält.&#10;&#10;Automatisch generierte Beschreibung">
            <a:extLst>
              <a:ext uri="{FF2B5EF4-FFF2-40B4-BE49-F238E27FC236}">
                <a16:creationId xmlns:a16="http://schemas.microsoft.com/office/drawing/2014/main" id="{83AAE086-3C21-CD77-8ECA-AE74609CA2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1524000" y="856211"/>
            <a:ext cx="4652356" cy="2653752"/>
          </a:xfrm>
        </p:spPr>
        <p:txBody>
          <a:bodyPr anchor="b"/>
          <a:lstStyle>
            <a:lvl1pPr algn="ctr">
              <a:defRPr sz="6000"/>
            </a:lvl1pPr>
          </a:lstStyle>
          <a:p>
            <a:endParaRPr lang="de-DE" dirty="0"/>
          </a:p>
        </p:txBody>
      </p:sp>
      <p:sp>
        <p:nvSpPr>
          <p:cNvPr id="3" name="Untertitel 2"/>
          <p:cNvSpPr>
            <a:spLocks noGrp="1"/>
          </p:cNvSpPr>
          <p:nvPr>
            <p:ph type="subTitle" idx="1"/>
          </p:nvPr>
        </p:nvSpPr>
        <p:spPr>
          <a:xfrm>
            <a:off x="1524000" y="3602038"/>
            <a:ext cx="4652356" cy="11984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pic>
        <p:nvPicPr>
          <p:cNvPr id="18" name="Grafik 17">
            <a:extLst>
              <a:ext uri="{FF2B5EF4-FFF2-40B4-BE49-F238E27FC236}">
                <a16:creationId xmlns:a16="http://schemas.microsoft.com/office/drawing/2014/main" id="{C97C19D2-B26A-F876-7D44-D0FBB770C57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0" y="5065843"/>
            <a:ext cx="3591098" cy="841087"/>
          </a:xfrm>
          <a:prstGeom prst="rect">
            <a:avLst/>
          </a:prstGeom>
        </p:spPr>
      </p:pic>
      <p:sp>
        <p:nvSpPr>
          <p:cNvPr id="19" name="Rechteck 18">
            <a:extLst>
              <a:ext uri="{FF2B5EF4-FFF2-40B4-BE49-F238E27FC236}">
                <a16:creationId xmlns:a16="http://schemas.microsoft.com/office/drawing/2014/main" id="{8C4DCCD6-C024-10C6-60A8-A97CAFC25930}"/>
              </a:ext>
            </a:extLst>
          </p:cNvPr>
          <p:cNvSpPr/>
          <p:nvPr userDrawn="1"/>
        </p:nvSpPr>
        <p:spPr>
          <a:xfrm>
            <a:off x="0" y="0"/>
            <a:ext cx="50707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D6A7BE66-EF84-8CE8-BE38-26AEFB89C645}"/>
              </a:ext>
            </a:extLst>
          </p:cNvPr>
          <p:cNvSpPr/>
          <p:nvPr userDrawn="1"/>
        </p:nvSpPr>
        <p:spPr>
          <a:xfrm>
            <a:off x="473824" y="0"/>
            <a:ext cx="11718175" cy="5153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9" name="Rechteck 8">
            <a:extLst>
              <a:ext uri="{FF2B5EF4-FFF2-40B4-BE49-F238E27FC236}">
                <a16:creationId xmlns:a16="http://schemas.microsoft.com/office/drawing/2014/main" id="{EC22AAB6-3C95-F781-08C7-8E7321B9BEB0}"/>
              </a:ext>
            </a:extLst>
          </p:cNvPr>
          <p:cNvSpPr/>
          <p:nvPr userDrawn="1"/>
        </p:nvSpPr>
        <p:spPr>
          <a:xfrm>
            <a:off x="0" y="5868786"/>
            <a:ext cx="12192000" cy="10029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endParaRPr lang="de-DE"/>
          </a:p>
        </p:txBody>
      </p:sp>
      <p:pic>
        <p:nvPicPr>
          <p:cNvPr id="11" name="Grafik 10" descr="Ein Bild, das Text, Schrift, Grafiken, Grafikdesign enthält.&#10;&#10;Automatisch generierte Beschreibung">
            <a:extLst>
              <a:ext uri="{FF2B5EF4-FFF2-40B4-BE49-F238E27FC236}">
                <a16:creationId xmlns:a16="http://schemas.microsoft.com/office/drawing/2014/main" id="{52975629-02B7-1AB3-5C54-7DF8071A56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4900" y="6013159"/>
            <a:ext cx="3048000" cy="714207"/>
          </a:xfrm>
          <a:prstGeom prst="rect">
            <a:avLst/>
          </a:prstGeom>
        </p:spPr>
      </p:pic>
    </p:spTree>
    <p:extLst>
      <p:ext uri="{BB962C8B-B14F-4D97-AF65-F5344CB8AC3E}">
        <p14:creationId xmlns:p14="http://schemas.microsoft.com/office/powerpoint/2010/main" val="1515311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3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9" name="Rechteck 8">
            <a:extLst>
              <a:ext uri="{FF2B5EF4-FFF2-40B4-BE49-F238E27FC236}">
                <a16:creationId xmlns:a16="http://schemas.microsoft.com/office/drawing/2014/main" id="{EC22AAB6-3C95-F781-08C7-8E7321B9BEB0}"/>
              </a:ext>
            </a:extLst>
          </p:cNvPr>
          <p:cNvSpPr/>
          <p:nvPr userDrawn="1"/>
        </p:nvSpPr>
        <p:spPr>
          <a:xfrm>
            <a:off x="0" y="5868786"/>
            <a:ext cx="12192000" cy="10029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lvl1pPr>
              <a:defRPr>
                <a:solidFill>
                  <a:schemeClr val="bg1"/>
                </a:solidFill>
              </a:defRPr>
            </a:lvl1pPr>
          </a:lstStyle>
          <a:p>
            <a:r>
              <a:rPr lang="de-DE" dirty="0"/>
              <a:t>Brennpunkt:Bildung</a:t>
            </a:r>
          </a:p>
        </p:txBody>
      </p:sp>
    </p:spTree>
    <p:extLst>
      <p:ext uri="{BB962C8B-B14F-4D97-AF65-F5344CB8AC3E}">
        <p14:creationId xmlns:p14="http://schemas.microsoft.com/office/powerpoint/2010/main" val="1123222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4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9" name="Rechteck 8">
            <a:extLst>
              <a:ext uri="{FF2B5EF4-FFF2-40B4-BE49-F238E27FC236}">
                <a16:creationId xmlns:a16="http://schemas.microsoft.com/office/drawing/2014/main" id="{EC22AAB6-3C95-F781-08C7-8E7321B9BEB0}"/>
              </a:ext>
            </a:extLst>
          </p:cNvPr>
          <p:cNvSpPr/>
          <p:nvPr userDrawn="1"/>
        </p:nvSpPr>
        <p:spPr>
          <a:xfrm>
            <a:off x="0" y="5868786"/>
            <a:ext cx="12192000" cy="100295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lvl1pPr>
              <a:defRPr>
                <a:solidFill>
                  <a:schemeClr val="bg1"/>
                </a:solidFill>
              </a:defRPr>
            </a:lvl1pPr>
          </a:lstStyle>
          <a:p>
            <a:r>
              <a:rPr lang="de-DE" dirty="0"/>
              <a:t>Brennpunkt:Bildung</a:t>
            </a:r>
          </a:p>
        </p:txBody>
      </p:sp>
    </p:spTree>
    <p:extLst>
      <p:ext uri="{BB962C8B-B14F-4D97-AF65-F5344CB8AC3E}">
        <p14:creationId xmlns:p14="http://schemas.microsoft.com/office/powerpoint/2010/main" val="306444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5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9" name="Rechteck 8">
            <a:extLst>
              <a:ext uri="{FF2B5EF4-FFF2-40B4-BE49-F238E27FC236}">
                <a16:creationId xmlns:a16="http://schemas.microsoft.com/office/drawing/2014/main" id="{EC22AAB6-3C95-F781-08C7-8E7321B9BEB0}"/>
              </a:ext>
            </a:extLst>
          </p:cNvPr>
          <p:cNvSpPr/>
          <p:nvPr userDrawn="1"/>
        </p:nvSpPr>
        <p:spPr>
          <a:xfrm>
            <a:off x="0" y="5868786"/>
            <a:ext cx="12192000" cy="100295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lvl1pPr>
              <a:defRPr>
                <a:solidFill>
                  <a:schemeClr val="bg1"/>
                </a:solidFill>
              </a:defRPr>
            </a:lvl1pPr>
          </a:lstStyle>
          <a:p>
            <a:r>
              <a:rPr lang="de-DE" dirty="0"/>
              <a:t>Brennpunkt:Bildung</a:t>
            </a:r>
          </a:p>
        </p:txBody>
      </p:sp>
    </p:spTree>
    <p:extLst>
      <p:ext uri="{BB962C8B-B14F-4D97-AF65-F5344CB8AC3E}">
        <p14:creationId xmlns:p14="http://schemas.microsoft.com/office/powerpoint/2010/main" val="2771190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3EB3054-B75A-4BD7-8B3E-8DC0F614FAF3}" type="datetimeFigureOut">
              <a:rPr lang="de-DE" smtClean="0"/>
              <a:t>29.05.2024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Inhalt 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9829FF8-8820-057F-1CA8-620C762427CD}"/>
              </a:ext>
            </a:extLst>
          </p:cNvPr>
          <p:cNvSpPr/>
          <p:nvPr userDrawn="1"/>
        </p:nvSpPr>
        <p:spPr>
          <a:xfrm>
            <a:off x="0" y="-16933"/>
            <a:ext cx="12192000" cy="282786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p:nvPr>
        </p:nvSpPr>
        <p:spPr>
          <a:xfrm>
            <a:off x="838200" y="365125"/>
            <a:ext cx="6096000" cy="1861608"/>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29.05.2024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29.05.2024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621166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29.05.2024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
        <p:nvSpPr>
          <p:cNvPr id="5" name="AutoShape 2">
            <a:extLst>
              <a:ext uri="{FF2B5EF4-FFF2-40B4-BE49-F238E27FC236}">
                <a16:creationId xmlns:a16="http://schemas.microsoft.com/office/drawing/2014/main" id="{691E9264-3CF1-9202-90C3-FCAB51387839}"/>
              </a:ext>
            </a:extLst>
          </p:cNvPr>
          <p:cNvSpPr/>
          <p:nvPr userDrawn="1"/>
        </p:nvSpPr>
        <p:spPr>
          <a:xfrm flipH="1">
            <a:off x="1028700" y="9258300"/>
            <a:ext cx="16230600" cy="14287"/>
          </a:xfrm>
          <a:prstGeom prst="line">
            <a:avLst/>
          </a:prstGeom>
          <a:ln w="9525" cap="rnd">
            <a:solidFill>
              <a:srgbClr val="000000"/>
            </a:solidFill>
            <a:prstDash val="solid"/>
            <a:headEnd type="none" w="sm" len="sm"/>
            <a:tailEnd type="none" w="sm" len="sm"/>
          </a:ln>
        </p:spPr>
        <p:txBody>
          <a:bodyPr/>
          <a:lstStyle/>
          <a:p>
            <a:endParaRPr lang="de-DE"/>
          </a:p>
        </p:txBody>
      </p:sp>
      <p:sp>
        <p:nvSpPr>
          <p:cNvPr id="6" name="Freeform 3">
            <a:extLst>
              <a:ext uri="{FF2B5EF4-FFF2-40B4-BE49-F238E27FC236}">
                <a16:creationId xmlns:a16="http://schemas.microsoft.com/office/drawing/2014/main" id="{E48279A9-AA1E-946F-BC86-221ED9CAC8CB}"/>
              </a:ext>
            </a:extLst>
          </p:cNvPr>
          <p:cNvSpPr/>
          <p:nvPr userDrawn="1"/>
        </p:nvSpPr>
        <p:spPr>
          <a:xfrm>
            <a:off x="1444240" y="3575160"/>
            <a:ext cx="3154813" cy="1493910"/>
          </a:xfrm>
          <a:custGeom>
            <a:avLst/>
            <a:gdLst/>
            <a:ahLst/>
            <a:cxnLst/>
            <a:rect l="l" t="t" r="r" b="b"/>
            <a:pathLst>
              <a:path w="3557242" h="2321100">
                <a:moveTo>
                  <a:pt x="0" y="0"/>
                </a:moveTo>
                <a:lnTo>
                  <a:pt x="3557242" y="0"/>
                </a:lnTo>
                <a:lnTo>
                  <a:pt x="3557242" y="2321100"/>
                </a:lnTo>
                <a:lnTo>
                  <a:pt x="0" y="2321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7" name="Freeform 4">
            <a:extLst>
              <a:ext uri="{FF2B5EF4-FFF2-40B4-BE49-F238E27FC236}">
                <a16:creationId xmlns:a16="http://schemas.microsoft.com/office/drawing/2014/main" id="{D09137E4-B98E-4EEF-0CE9-9E819AFCAFBF}"/>
              </a:ext>
            </a:extLst>
          </p:cNvPr>
          <p:cNvSpPr/>
          <p:nvPr userDrawn="1"/>
        </p:nvSpPr>
        <p:spPr>
          <a:xfrm>
            <a:off x="10992602" y="1723919"/>
            <a:ext cx="836696" cy="1281588"/>
          </a:xfrm>
          <a:custGeom>
            <a:avLst/>
            <a:gdLst/>
            <a:ahLst/>
            <a:cxnLst/>
            <a:rect l="l" t="t" r="r" b="b"/>
            <a:pathLst>
              <a:path w="1106891" h="1994398">
                <a:moveTo>
                  <a:pt x="0" y="0"/>
                </a:moveTo>
                <a:lnTo>
                  <a:pt x="1106891" y="0"/>
                </a:lnTo>
                <a:lnTo>
                  <a:pt x="1106891" y="1994398"/>
                </a:lnTo>
                <a:lnTo>
                  <a:pt x="0" y="1994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8" name="TextBox 5">
            <a:extLst>
              <a:ext uri="{FF2B5EF4-FFF2-40B4-BE49-F238E27FC236}">
                <a16:creationId xmlns:a16="http://schemas.microsoft.com/office/drawing/2014/main" id="{DB33DECF-7EA9-0142-098C-A04D08BD3EB0}"/>
              </a:ext>
            </a:extLst>
          </p:cNvPr>
          <p:cNvSpPr txBox="1"/>
          <p:nvPr userDrawn="1"/>
        </p:nvSpPr>
        <p:spPr>
          <a:xfrm>
            <a:off x="569062" y="557216"/>
            <a:ext cx="5542179" cy="1846659"/>
          </a:xfrm>
          <a:prstGeom prst="rect">
            <a:avLst/>
          </a:prstGeom>
        </p:spPr>
        <p:txBody>
          <a:bodyPr wrap="square" lIns="0" tIns="0" rIns="0" bIns="0" rtlCol="0" anchor="t">
            <a:spAutoFit/>
          </a:bodyPr>
          <a:lstStyle/>
          <a:p>
            <a:pPr>
              <a:lnSpc>
                <a:spcPct val="100000"/>
              </a:lnSpc>
            </a:pPr>
            <a:r>
              <a:rPr lang="en-US" sz="4000" b="1" spc="-120" dirty="0">
                <a:solidFill>
                  <a:srgbClr val="002632"/>
                </a:solidFill>
                <a:latin typeface="Bricolage Grotesque Bold"/>
              </a:rPr>
              <a:t>SCHULBEGLEITUNG</a:t>
            </a:r>
          </a:p>
          <a:p>
            <a:pPr>
              <a:lnSpc>
                <a:spcPct val="100000"/>
              </a:lnSpc>
            </a:pPr>
            <a:r>
              <a:rPr lang="en-US" sz="4000" b="1" spc="-120" dirty="0">
                <a:solidFill>
                  <a:srgbClr val="002632"/>
                </a:solidFill>
                <a:latin typeface="Bricolage Grotesque Bold"/>
              </a:rPr>
              <a:t>BEI BRENNPUNKT:</a:t>
            </a:r>
          </a:p>
          <a:p>
            <a:pPr>
              <a:lnSpc>
                <a:spcPct val="100000"/>
              </a:lnSpc>
              <a:spcBef>
                <a:spcPct val="0"/>
              </a:spcBef>
            </a:pPr>
            <a:r>
              <a:rPr lang="en-US" sz="4000" b="1" spc="-120" dirty="0">
                <a:solidFill>
                  <a:srgbClr val="002632"/>
                </a:solidFill>
                <a:latin typeface="Bricolage Grotesque Bold"/>
              </a:rPr>
              <a:t>BILDUNG HEISST</a:t>
            </a:r>
          </a:p>
        </p:txBody>
      </p:sp>
      <p:sp>
        <p:nvSpPr>
          <p:cNvPr id="9" name="TextBox 6">
            <a:extLst>
              <a:ext uri="{FF2B5EF4-FFF2-40B4-BE49-F238E27FC236}">
                <a16:creationId xmlns:a16="http://schemas.microsoft.com/office/drawing/2014/main" id="{E29CB683-AA82-68BC-4CD2-9CAF084D67DE}"/>
              </a:ext>
            </a:extLst>
          </p:cNvPr>
          <p:cNvSpPr txBox="1"/>
          <p:nvPr userDrawn="1"/>
        </p:nvSpPr>
        <p:spPr>
          <a:xfrm>
            <a:off x="6111241" y="357065"/>
            <a:ext cx="4945135" cy="400302"/>
          </a:xfrm>
          <a:prstGeom prst="rect">
            <a:avLst/>
          </a:prstGeom>
        </p:spPr>
        <p:txBody>
          <a:bodyPr wrap="square" lIns="0" tIns="0" rIns="0" bIns="0" rtlCol="0" anchor="t">
            <a:spAutoFit/>
          </a:bodyPr>
          <a:lstStyle/>
          <a:p>
            <a:pPr>
              <a:lnSpc>
                <a:spcPts val="3359"/>
              </a:lnSpc>
            </a:pPr>
            <a:r>
              <a:rPr lang="en-US" sz="1600" dirty="0">
                <a:solidFill>
                  <a:srgbClr val="002632"/>
                </a:solidFill>
                <a:latin typeface="Rethink Sans Medium"/>
              </a:rPr>
              <a:t>1. </a:t>
            </a:r>
            <a:r>
              <a:rPr lang="en-US" sz="1600" dirty="0" err="1">
                <a:solidFill>
                  <a:srgbClr val="002632"/>
                </a:solidFill>
                <a:latin typeface="Rethink Sans Medium"/>
              </a:rPr>
              <a:t>Unsere</a:t>
            </a:r>
            <a:r>
              <a:rPr lang="en-US" sz="1600" dirty="0">
                <a:solidFill>
                  <a:srgbClr val="002632"/>
                </a:solidFill>
                <a:latin typeface="Rethink Sans Medium"/>
              </a:rPr>
              <a:t> Arbeit </a:t>
            </a:r>
            <a:r>
              <a:rPr lang="en-US" sz="1600" dirty="0" err="1">
                <a:solidFill>
                  <a:srgbClr val="002632"/>
                </a:solidFill>
                <a:latin typeface="Rethink Sans Medium"/>
              </a:rPr>
              <a:t>ist</a:t>
            </a:r>
            <a:r>
              <a:rPr lang="en-US" sz="1600" dirty="0">
                <a:solidFill>
                  <a:srgbClr val="002632"/>
                </a:solidFill>
                <a:latin typeface="Rethink Sans Medium"/>
              </a:rPr>
              <a:t> </a:t>
            </a:r>
            <a:r>
              <a:rPr lang="en-US" sz="1600" dirty="0" err="1">
                <a:solidFill>
                  <a:srgbClr val="002632"/>
                </a:solidFill>
                <a:latin typeface="Rethink Sans Medium"/>
              </a:rPr>
              <a:t>wirkungsorientiert</a:t>
            </a:r>
            <a:r>
              <a:rPr lang="en-US" sz="1600" dirty="0">
                <a:solidFill>
                  <a:srgbClr val="002632"/>
                </a:solidFill>
                <a:latin typeface="Rethink Sans Medium"/>
              </a:rPr>
              <a:t>.</a:t>
            </a:r>
          </a:p>
        </p:txBody>
      </p:sp>
      <p:sp>
        <p:nvSpPr>
          <p:cNvPr id="10" name="TextBox 7">
            <a:extLst>
              <a:ext uri="{FF2B5EF4-FFF2-40B4-BE49-F238E27FC236}">
                <a16:creationId xmlns:a16="http://schemas.microsoft.com/office/drawing/2014/main" id="{748F9FA7-00E1-4455-E7F5-F0C01D5291B3}"/>
              </a:ext>
            </a:extLst>
          </p:cNvPr>
          <p:cNvSpPr txBox="1"/>
          <p:nvPr userDrawn="1"/>
        </p:nvSpPr>
        <p:spPr>
          <a:xfrm>
            <a:off x="6111241" y="1105265"/>
            <a:ext cx="4966227" cy="492443"/>
          </a:xfrm>
          <a:prstGeom prst="rect">
            <a:avLst/>
          </a:prstGeom>
        </p:spPr>
        <p:txBody>
          <a:bodyPr wrap="square" lIns="0" tIns="0" rIns="0" bIns="0" rtlCol="0" anchor="t">
            <a:spAutoFit/>
          </a:bodyPr>
          <a:lstStyle/>
          <a:p>
            <a:pPr>
              <a:lnSpc>
                <a:spcPct val="100000"/>
              </a:lnSpc>
            </a:pPr>
            <a:r>
              <a:rPr lang="en-US" sz="1600" dirty="0">
                <a:solidFill>
                  <a:srgbClr val="002632"/>
                </a:solidFill>
                <a:latin typeface="Rethink Sans Medium" pitchFamily="2" charset="0"/>
              </a:rPr>
              <a:t>2. </a:t>
            </a:r>
            <a:r>
              <a:rPr lang="en-US" sz="1600" dirty="0" err="1">
                <a:solidFill>
                  <a:srgbClr val="002632"/>
                </a:solidFill>
                <a:latin typeface="Rethink Sans Medium" pitchFamily="2" charset="0"/>
              </a:rPr>
              <a:t>Wir</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agieren</a:t>
            </a:r>
            <a:r>
              <a:rPr lang="en-US" sz="1600" dirty="0">
                <a:solidFill>
                  <a:srgbClr val="002632"/>
                </a:solidFill>
                <a:latin typeface="Rethink Sans Medium" pitchFamily="2" charset="0"/>
              </a:rPr>
              <a:t> auf Basis von </a:t>
            </a:r>
            <a:r>
              <a:rPr lang="en-US" sz="1600" dirty="0" err="1">
                <a:solidFill>
                  <a:srgbClr val="002632"/>
                </a:solidFill>
                <a:latin typeface="Rethink Sans Medium" pitchFamily="2" charset="0"/>
              </a:rPr>
              <a:t>Daten</a:t>
            </a:r>
            <a:r>
              <a:rPr lang="en-US" sz="1600" dirty="0">
                <a:solidFill>
                  <a:srgbClr val="002632"/>
                </a:solidFill>
                <a:latin typeface="Rethink Sans Medium" pitchFamily="2" charset="0"/>
              </a:rPr>
              <a:t> und </a:t>
            </a:r>
            <a:r>
              <a:rPr lang="en-US" sz="1600" dirty="0" err="1">
                <a:solidFill>
                  <a:srgbClr val="002632"/>
                </a:solidFill>
                <a:latin typeface="Rethink Sans Medium" pitchFamily="2" charset="0"/>
              </a:rPr>
              <a:t>Erkenntnissen</a:t>
            </a:r>
            <a:r>
              <a:rPr lang="en-US" sz="1600" dirty="0">
                <a:solidFill>
                  <a:srgbClr val="002632"/>
                </a:solidFill>
                <a:latin typeface="Rethink Sans Medium" pitchFamily="2" charset="0"/>
              </a:rPr>
              <a:t>, die </a:t>
            </a:r>
            <a:r>
              <a:rPr lang="en-US" sz="1600" dirty="0" err="1">
                <a:solidFill>
                  <a:srgbClr val="002632"/>
                </a:solidFill>
                <a:latin typeface="Rethink Sans Medium" pitchFamily="2" charset="0"/>
              </a:rPr>
              <a:t>wir</a:t>
            </a:r>
            <a:r>
              <a:rPr lang="en-US" sz="1600" dirty="0">
                <a:solidFill>
                  <a:srgbClr val="002632"/>
                </a:solidFill>
                <a:latin typeface="Rethink Sans Medium" pitchFamily="2" charset="0"/>
              </a:rPr>
              <a:t> der Schule </a:t>
            </a:r>
            <a:r>
              <a:rPr lang="en-US" sz="1600" dirty="0" err="1">
                <a:solidFill>
                  <a:srgbClr val="002632"/>
                </a:solidFill>
                <a:latin typeface="Rethink Sans Medium" pitchFamily="2" charset="0"/>
              </a:rPr>
              <a:t>zur</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Verfügung</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stellen</a:t>
            </a:r>
            <a:r>
              <a:rPr lang="en-US" sz="1600" dirty="0">
                <a:solidFill>
                  <a:srgbClr val="002632"/>
                </a:solidFill>
                <a:latin typeface="Rethink Sans Medium" pitchFamily="2" charset="0"/>
              </a:rPr>
              <a:t>. </a:t>
            </a:r>
          </a:p>
        </p:txBody>
      </p:sp>
      <p:sp>
        <p:nvSpPr>
          <p:cNvPr id="11" name="TextBox 8">
            <a:extLst>
              <a:ext uri="{FF2B5EF4-FFF2-40B4-BE49-F238E27FC236}">
                <a16:creationId xmlns:a16="http://schemas.microsoft.com/office/drawing/2014/main" id="{7A3B8CF4-CDB0-2C22-7F16-CBCFA52CEAB8}"/>
              </a:ext>
            </a:extLst>
          </p:cNvPr>
          <p:cNvSpPr txBox="1"/>
          <p:nvPr userDrawn="1"/>
        </p:nvSpPr>
        <p:spPr>
          <a:xfrm>
            <a:off x="6111241" y="2007161"/>
            <a:ext cx="4881361" cy="844270"/>
          </a:xfrm>
          <a:prstGeom prst="rect">
            <a:avLst/>
          </a:prstGeom>
        </p:spPr>
        <p:txBody>
          <a:bodyPr wrap="square" lIns="0" tIns="0" rIns="0" bIns="0" rtlCol="0" anchor="t">
            <a:spAutoFit/>
          </a:bodyPr>
          <a:lstStyle/>
          <a:p>
            <a:pPr>
              <a:lnSpc>
                <a:spcPts val="3359"/>
              </a:lnSpc>
            </a:pPr>
            <a:r>
              <a:rPr lang="en-US" sz="1600" dirty="0">
                <a:solidFill>
                  <a:srgbClr val="002632"/>
                </a:solidFill>
                <a:latin typeface="Rethink Sans Medium" pitchFamily="2" charset="0"/>
              </a:rPr>
              <a:t>3. </a:t>
            </a:r>
            <a:r>
              <a:rPr lang="en-US" sz="1600" dirty="0" err="1">
                <a:solidFill>
                  <a:srgbClr val="002632"/>
                </a:solidFill>
                <a:latin typeface="Rethink Sans Medium" pitchFamily="2" charset="0"/>
              </a:rPr>
              <a:t>Schüler</a:t>
            </a:r>
            <a:r>
              <a:rPr lang="en-US" sz="1600" dirty="0">
                <a:solidFill>
                  <a:srgbClr val="002632"/>
                </a:solidFill>
                <a:latin typeface="Rethink Sans Medium" pitchFamily="2" charset="0"/>
              </a:rPr>
              <a:t>*</a:t>
            </a:r>
            <a:r>
              <a:rPr lang="en-US" sz="1600" dirty="0" err="1">
                <a:solidFill>
                  <a:srgbClr val="002632"/>
                </a:solidFill>
                <a:latin typeface="Rethink Sans Medium" pitchFamily="2" charset="0"/>
              </a:rPr>
              <a:t>innen</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werden</a:t>
            </a:r>
            <a:r>
              <a:rPr lang="en-US" sz="1600" dirty="0">
                <a:solidFill>
                  <a:srgbClr val="002632"/>
                </a:solidFill>
                <a:latin typeface="Rethink Sans Medium" pitchFamily="2" charset="0"/>
              </a:rPr>
              <a:t> in den </a:t>
            </a:r>
            <a:r>
              <a:rPr lang="en-US" sz="1600" dirty="0" err="1">
                <a:solidFill>
                  <a:srgbClr val="002632"/>
                </a:solidFill>
                <a:latin typeface="Rethink Sans Medium" pitchFamily="2" charset="0"/>
              </a:rPr>
              <a:t>Prozess</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integriert</a:t>
            </a:r>
            <a:r>
              <a:rPr lang="en-US" sz="1600" dirty="0">
                <a:solidFill>
                  <a:srgbClr val="002632"/>
                </a:solidFill>
                <a:latin typeface="Rethink Sans Medium" pitchFamily="2" charset="0"/>
              </a:rPr>
              <a:t> und in Workshops </a:t>
            </a:r>
            <a:r>
              <a:rPr lang="en-US" sz="1600" dirty="0" err="1">
                <a:solidFill>
                  <a:srgbClr val="002632"/>
                </a:solidFill>
                <a:latin typeface="Rethink Sans Medium" pitchFamily="2" charset="0"/>
              </a:rPr>
              <a:t>bestärkt</a:t>
            </a:r>
            <a:r>
              <a:rPr lang="en-US" sz="1600" dirty="0">
                <a:solidFill>
                  <a:srgbClr val="002632"/>
                </a:solidFill>
                <a:latin typeface="Rethink Sans Medium" pitchFamily="2" charset="0"/>
              </a:rPr>
              <a:t>.</a:t>
            </a:r>
          </a:p>
        </p:txBody>
      </p:sp>
      <p:sp>
        <p:nvSpPr>
          <p:cNvPr id="15" name="TextBox 12">
            <a:extLst>
              <a:ext uri="{FF2B5EF4-FFF2-40B4-BE49-F238E27FC236}">
                <a16:creationId xmlns:a16="http://schemas.microsoft.com/office/drawing/2014/main" id="{12D32D03-E6E9-297B-E7DB-CFC3DC399B90}"/>
              </a:ext>
            </a:extLst>
          </p:cNvPr>
          <p:cNvSpPr txBox="1"/>
          <p:nvPr userDrawn="1"/>
        </p:nvSpPr>
        <p:spPr>
          <a:xfrm>
            <a:off x="1028700" y="9467850"/>
            <a:ext cx="3466437" cy="701675"/>
          </a:xfrm>
          <a:prstGeom prst="rect">
            <a:avLst/>
          </a:prstGeom>
        </p:spPr>
        <p:txBody>
          <a:bodyPr wrap="square" lIns="0" tIns="0" rIns="0" bIns="0" rtlCol="0" anchor="t">
            <a:spAutoFit/>
          </a:bodyPr>
          <a:lstStyle/>
          <a:p>
            <a:pPr>
              <a:lnSpc>
                <a:spcPts val="2800"/>
              </a:lnSpc>
            </a:pPr>
            <a:r>
              <a:rPr lang="en-US" sz="2000">
                <a:solidFill>
                  <a:srgbClr val="000000"/>
                </a:solidFill>
                <a:latin typeface="Rethink Sans"/>
              </a:rPr>
              <a:t>BRENNPUNKT:BILDUNG</a:t>
            </a:r>
          </a:p>
          <a:p>
            <a:pPr>
              <a:lnSpc>
                <a:spcPts val="2800"/>
              </a:lnSpc>
            </a:pPr>
            <a:endParaRPr lang="en-US" sz="2000">
              <a:solidFill>
                <a:srgbClr val="000000"/>
              </a:solidFill>
              <a:latin typeface="Rethink Sans"/>
            </a:endParaRPr>
          </a:p>
        </p:txBody>
      </p:sp>
      <p:sp>
        <p:nvSpPr>
          <p:cNvPr id="16" name="TextBox 13">
            <a:extLst>
              <a:ext uri="{FF2B5EF4-FFF2-40B4-BE49-F238E27FC236}">
                <a16:creationId xmlns:a16="http://schemas.microsoft.com/office/drawing/2014/main" id="{8C698D0D-C243-7260-782D-8B4D2406854A}"/>
              </a:ext>
            </a:extLst>
          </p:cNvPr>
          <p:cNvSpPr txBox="1"/>
          <p:nvPr userDrawn="1"/>
        </p:nvSpPr>
        <p:spPr>
          <a:xfrm>
            <a:off x="6111241" y="3199329"/>
            <a:ext cx="4881361" cy="836319"/>
          </a:xfrm>
          <a:prstGeom prst="rect">
            <a:avLst/>
          </a:prstGeom>
        </p:spPr>
        <p:txBody>
          <a:bodyPr wrap="square" lIns="0" tIns="0" rIns="0" bIns="0" rtlCol="0" anchor="t">
            <a:spAutoFit/>
          </a:bodyPr>
          <a:lstStyle/>
          <a:p>
            <a:pPr>
              <a:lnSpc>
                <a:spcPts val="3359"/>
              </a:lnSpc>
            </a:pPr>
            <a:r>
              <a:rPr lang="en-US" sz="1600" dirty="0">
                <a:solidFill>
                  <a:srgbClr val="002632"/>
                </a:solidFill>
                <a:latin typeface="Rethink Sans Medium" pitchFamily="2" charset="0"/>
              </a:rPr>
              <a:t>4. </a:t>
            </a:r>
            <a:r>
              <a:rPr lang="en-US" sz="1600" dirty="0" err="1">
                <a:solidFill>
                  <a:srgbClr val="002632"/>
                </a:solidFill>
                <a:latin typeface="Rethink Sans Medium" pitchFamily="2" charset="0"/>
              </a:rPr>
              <a:t>Wir</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geben</a:t>
            </a:r>
            <a:r>
              <a:rPr lang="en-US" sz="1600" dirty="0">
                <a:solidFill>
                  <a:srgbClr val="002632"/>
                </a:solidFill>
                <a:latin typeface="Rethink Sans Medium" pitchFamily="2" charset="0"/>
              </a:rPr>
              <a:t> Impulse für </a:t>
            </a:r>
            <a:r>
              <a:rPr lang="en-US" sz="1600" dirty="0" err="1">
                <a:solidFill>
                  <a:srgbClr val="002632"/>
                </a:solidFill>
                <a:latin typeface="Rethink Sans Medium" pitchFamily="2" charset="0"/>
              </a:rPr>
              <a:t>Veränderung</a:t>
            </a:r>
            <a:r>
              <a:rPr lang="en-US" sz="1600" dirty="0">
                <a:solidFill>
                  <a:srgbClr val="002632"/>
                </a:solidFill>
                <a:latin typeface="Rethink Sans Medium" pitchFamily="2" charset="0"/>
              </a:rPr>
              <a:t> und </a:t>
            </a:r>
            <a:r>
              <a:rPr lang="en-US" sz="1600" dirty="0" err="1">
                <a:solidFill>
                  <a:srgbClr val="002632"/>
                </a:solidFill>
                <a:latin typeface="Rethink Sans Medium" pitchFamily="2" charset="0"/>
              </a:rPr>
              <a:t>begleiten</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diese</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langfristig</a:t>
            </a:r>
            <a:r>
              <a:rPr lang="en-US" sz="1600" dirty="0">
                <a:solidFill>
                  <a:srgbClr val="002632"/>
                </a:solidFill>
                <a:latin typeface="Rethink Sans Medium" pitchFamily="2" charset="0"/>
              </a:rPr>
              <a:t>.</a:t>
            </a:r>
          </a:p>
        </p:txBody>
      </p:sp>
      <p:sp>
        <p:nvSpPr>
          <p:cNvPr id="17" name="TextBox 14">
            <a:extLst>
              <a:ext uri="{FF2B5EF4-FFF2-40B4-BE49-F238E27FC236}">
                <a16:creationId xmlns:a16="http://schemas.microsoft.com/office/drawing/2014/main" id="{7C5F7BC7-228F-0231-BA67-83435EB6B075}"/>
              </a:ext>
            </a:extLst>
          </p:cNvPr>
          <p:cNvSpPr txBox="1"/>
          <p:nvPr userDrawn="1"/>
        </p:nvSpPr>
        <p:spPr>
          <a:xfrm>
            <a:off x="6111241" y="5124435"/>
            <a:ext cx="5061365" cy="844270"/>
          </a:xfrm>
          <a:prstGeom prst="rect">
            <a:avLst/>
          </a:prstGeom>
        </p:spPr>
        <p:txBody>
          <a:bodyPr wrap="square" lIns="0" tIns="0" rIns="0" bIns="0" rtlCol="0" anchor="t">
            <a:spAutoFit/>
          </a:bodyPr>
          <a:lstStyle/>
          <a:p>
            <a:pPr>
              <a:lnSpc>
                <a:spcPts val="3359"/>
              </a:lnSpc>
            </a:pPr>
            <a:r>
              <a:rPr lang="en-US" sz="1600" dirty="0">
                <a:solidFill>
                  <a:srgbClr val="002632"/>
                </a:solidFill>
                <a:latin typeface="Rethink Sans Medium" pitchFamily="2" charset="0"/>
              </a:rPr>
              <a:t>6. </a:t>
            </a:r>
            <a:r>
              <a:rPr lang="en-US" sz="1600" dirty="0" err="1">
                <a:solidFill>
                  <a:srgbClr val="002632"/>
                </a:solidFill>
                <a:latin typeface="Rethink Sans Medium" pitchFamily="2" charset="0"/>
              </a:rPr>
              <a:t>Wir</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passen</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uns</a:t>
            </a:r>
            <a:r>
              <a:rPr lang="en-US" sz="1600" dirty="0">
                <a:solidFill>
                  <a:srgbClr val="002632"/>
                </a:solidFill>
                <a:latin typeface="Rethink Sans Medium" pitchFamily="2" charset="0"/>
              </a:rPr>
              <a:t> den </a:t>
            </a:r>
            <a:r>
              <a:rPr lang="en-US" sz="1600" dirty="0" err="1">
                <a:solidFill>
                  <a:srgbClr val="002632"/>
                </a:solidFill>
                <a:latin typeface="Rethink Sans Medium" pitchFamily="2" charset="0"/>
              </a:rPr>
              <a:t>Bedarfen</a:t>
            </a:r>
            <a:r>
              <a:rPr lang="en-US" sz="1600" dirty="0">
                <a:solidFill>
                  <a:srgbClr val="002632"/>
                </a:solidFill>
                <a:latin typeface="Rethink Sans Medium" pitchFamily="2" charset="0"/>
              </a:rPr>
              <a:t> der Schule an und </a:t>
            </a:r>
            <a:r>
              <a:rPr lang="en-US" sz="1600" dirty="0" err="1">
                <a:solidFill>
                  <a:srgbClr val="002632"/>
                </a:solidFill>
                <a:latin typeface="Rethink Sans Medium" pitchFamily="2" charset="0"/>
              </a:rPr>
              <a:t>greifen</a:t>
            </a:r>
            <a:r>
              <a:rPr lang="en-US" sz="1600" dirty="0">
                <a:solidFill>
                  <a:srgbClr val="002632"/>
                </a:solidFill>
                <a:latin typeface="Rethink Sans Medium" pitchFamily="2" charset="0"/>
              </a:rPr>
              <a:t> auf </a:t>
            </a:r>
            <a:r>
              <a:rPr lang="en-US" sz="1600" dirty="0" err="1">
                <a:solidFill>
                  <a:srgbClr val="002632"/>
                </a:solidFill>
                <a:latin typeface="Rethink Sans Medium" pitchFamily="2" charset="0"/>
              </a:rPr>
              <a:t>unsere</a:t>
            </a:r>
            <a:r>
              <a:rPr lang="en-US" sz="1600" dirty="0">
                <a:solidFill>
                  <a:srgbClr val="002632"/>
                </a:solidFill>
                <a:latin typeface="Rethink Sans Medium" pitchFamily="2" charset="0"/>
              </a:rPr>
              <a:t> Expertise </a:t>
            </a:r>
            <a:r>
              <a:rPr lang="en-US" sz="1600" dirty="0" err="1">
                <a:solidFill>
                  <a:srgbClr val="002632"/>
                </a:solidFill>
                <a:latin typeface="Rethink Sans Medium" pitchFamily="2" charset="0"/>
              </a:rPr>
              <a:t>zurück</a:t>
            </a:r>
            <a:r>
              <a:rPr lang="en-US" sz="1600" dirty="0">
                <a:solidFill>
                  <a:srgbClr val="002632"/>
                </a:solidFill>
                <a:latin typeface="Rethink Sans Medium" pitchFamily="2" charset="0"/>
              </a:rPr>
              <a:t>.</a:t>
            </a:r>
          </a:p>
        </p:txBody>
      </p:sp>
      <p:sp>
        <p:nvSpPr>
          <p:cNvPr id="21" name="TextBox 18">
            <a:extLst>
              <a:ext uri="{FF2B5EF4-FFF2-40B4-BE49-F238E27FC236}">
                <a16:creationId xmlns:a16="http://schemas.microsoft.com/office/drawing/2014/main" id="{74AC69EE-6D42-E181-A1E3-794A60D8CF90}"/>
              </a:ext>
            </a:extLst>
          </p:cNvPr>
          <p:cNvSpPr txBox="1"/>
          <p:nvPr userDrawn="1"/>
        </p:nvSpPr>
        <p:spPr>
          <a:xfrm>
            <a:off x="6111241" y="4383546"/>
            <a:ext cx="4881361" cy="392993"/>
          </a:xfrm>
          <a:prstGeom prst="rect">
            <a:avLst/>
          </a:prstGeom>
        </p:spPr>
        <p:txBody>
          <a:bodyPr wrap="square" lIns="0" tIns="0" rIns="0" bIns="0" rtlCol="0" anchor="t">
            <a:spAutoFit/>
          </a:bodyPr>
          <a:lstStyle/>
          <a:p>
            <a:pPr>
              <a:lnSpc>
                <a:spcPts val="3359"/>
              </a:lnSpc>
            </a:pPr>
            <a:r>
              <a:rPr lang="en-US" sz="1600" dirty="0">
                <a:solidFill>
                  <a:srgbClr val="002632"/>
                </a:solidFill>
                <a:latin typeface="Rethink Sans Medium" pitchFamily="2" charset="0"/>
              </a:rPr>
              <a:t>5. Change-Management </a:t>
            </a:r>
            <a:r>
              <a:rPr lang="en-US" sz="1600" dirty="0" err="1">
                <a:solidFill>
                  <a:srgbClr val="002632"/>
                </a:solidFill>
                <a:latin typeface="Rethink Sans Medium" pitchFamily="2" charset="0"/>
              </a:rPr>
              <a:t>ist</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ein</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wichtiger</a:t>
            </a:r>
            <a:r>
              <a:rPr lang="en-US" sz="1600" dirty="0">
                <a:solidFill>
                  <a:srgbClr val="002632"/>
                </a:solidFill>
                <a:latin typeface="Rethink Sans Medium" pitchFamily="2" charset="0"/>
              </a:rPr>
              <a:t> </a:t>
            </a:r>
            <a:r>
              <a:rPr lang="en-US" sz="1600" dirty="0" err="1">
                <a:solidFill>
                  <a:srgbClr val="002632"/>
                </a:solidFill>
                <a:latin typeface="Rethink Sans Medium" pitchFamily="2" charset="0"/>
              </a:rPr>
              <a:t>Schlüssel</a:t>
            </a:r>
            <a:r>
              <a:rPr lang="en-US" sz="1600" dirty="0">
                <a:solidFill>
                  <a:srgbClr val="002632"/>
                </a:solidFill>
                <a:latin typeface="Rethink Sans Medium" pitchFamily="2" charset="0"/>
              </a:rPr>
              <a:t>.</a:t>
            </a:r>
          </a:p>
        </p:txBody>
      </p:sp>
    </p:spTree>
    <p:extLst>
      <p:ext uri="{BB962C8B-B14F-4D97-AF65-F5344CB8AC3E}">
        <p14:creationId xmlns:p14="http://schemas.microsoft.com/office/powerpoint/2010/main" val="3087692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Abschnitt 2">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29.05.2024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pic>
        <p:nvPicPr>
          <p:cNvPr id="7" name="Grafik 6" descr="Ein Bild, das Screenshot, Entwurf, Design enthält.&#10;&#10;Automatisch generierte Beschreibung">
            <a:extLst>
              <a:ext uri="{FF2B5EF4-FFF2-40B4-BE49-F238E27FC236}">
                <a16:creationId xmlns:a16="http://schemas.microsoft.com/office/drawing/2014/main" id="{85A8132E-AD12-5079-F167-0846FAADC2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242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Schulbegleitun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29.05.2024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4243796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 1">
    <p:spTree>
      <p:nvGrpSpPr>
        <p:cNvPr id="1" name=""/>
        <p:cNvGrpSpPr/>
        <p:nvPr/>
      </p:nvGrpSpPr>
      <p:grpSpPr>
        <a:xfrm>
          <a:off x="0" y="0"/>
          <a:ext cx="0" cy="0"/>
          <a:chOff x="0" y="0"/>
          <a:chExt cx="0" cy="0"/>
        </a:xfrm>
      </p:grpSpPr>
      <p:pic>
        <p:nvPicPr>
          <p:cNvPr id="14" name="Grafik 13" descr="Ein Bild, das Kleidung, Mann, Menschliches Gesicht, Screenshot enthält.&#10;&#10;Automatisch generierte Beschreibung">
            <a:extLst>
              <a:ext uri="{FF2B5EF4-FFF2-40B4-BE49-F238E27FC236}">
                <a16:creationId xmlns:a16="http://schemas.microsoft.com/office/drawing/2014/main" id="{83AAE086-3C21-CD77-8ECA-AE74609CA2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1524000" y="856211"/>
            <a:ext cx="4652356" cy="2653752"/>
          </a:xfrm>
        </p:spPr>
        <p:txBody>
          <a:bodyPr anchor="b"/>
          <a:lstStyle>
            <a:lvl1pPr algn="ctr">
              <a:defRPr sz="6000"/>
            </a:lvl1pPr>
          </a:lstStyle>
          <a:p>
            <a:endParaRPr lang="de-DE" dirty="0"/>
          </a:p>
        </p:txBody>
      </p:sp>
      <p:sp>
        <p:nvSpPr>
          <p:cNvPr id="3" name="Untertitel 2"/>
          <p:cNvSpPr>
            <a:spLocks noGrp="1"/>
          </p:cNvSpPr>
          <p:nvPr>
            <p:ph type="subTitle" idx="1"/>
          </p:nvPr>
        </p:nvSpPr>
        <p:spPr>
          <a:xfrm>
            <a:off x="1524000" y="3602038"/>
            <a:ext cx="4652356" cy="11984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pic>
        <p:nvPicPr>
          <p:cNvPr id="18" name="Grafik 17">
            <a:extLst>
              <a:ext uri="{FF2B5EF4-FFF2-40B4-BE49-F238E27FC236}">
                <a16:creationId xmlns:a16="http://schemas.microsoft.com/office/drawing/2014/main" id="{C97C19D2-B26A-F876-7D44-D0FBB770C572}"/>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0" y="5065843"/>
            <a:ext cx="3591098" cy="841087"/>
          </a:xfrm>
          <a:prstGeom prst="rect">
            <a:avLst/>
          </a:prstGeom>
        </p:spPr>
      </p:pic>
      <p:sp>
        <p:nvSpPr>
          <p:cNvPr id="19" name="Rechteck 18">
            <a:extLst>
              <a:ext uri="{FF2B5EF4-FFF2-40B4-BE49-F238E27FC236}">
                <a16:creationId xmlns:a16="http://schemas.microsoft.com/office/drawing/2014/main" id="{8C4DCCD6-C024-10C6-60A8-A97CAFC25930}"/>
              </a:ext>
            </a:extLst>
          </p:cNvPr>
          <p:cNvSpPr/>
          <p:nvPr userDrawn="1"/>
        </p:nvSpPr>
        <p:spPr>
          <a:xfrm>
            <a:off x="0" y="0"/>
            <a:ext cx="50707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D6A7BE66-EF84-8CE8-BE38-26AEFB89C645}"/>
              </a:ext>
            </a:extLst>
          </p:cNvPr>
          <p:cNvSpPr/>
          <p:nvPr userDrawn="1"/>
        </p:nvSpPr>
        <p:spPr>
          <a:xfrm>
            <a:off x="473824" y="0"/>
            <a:ext cx="11718175" cy="5153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1298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Mission">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F9B7B9CD-63DA-9CDA-3845-3AAD354593AE}"/>
              </a:ext>
            </a:extLst>
          </p:cNvPr>
          <p:cNvSpPr/>
          <p:nvPr userDrawn="1"/>
        </p:nvSpPr>
        <p:spPr>
          <a:xfrm>
            <a:off x="0" y="3383981"/>
            <a:ext cx="12192000" cy="34877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D3EB3054-B75A-4BD7-8B3E-8DC0F614FAF3}" type="datetimeFigureOut">
              <a:rPr lang="de-DE" smtClean="0"/>
              <a:t>29.05.2024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
        <p:nvSpPr>
          <p:cNvPr id="8" name="AutoShape 5">
            <a:extLst>
              <a:ext uri="{FF2B5EF4-FFF2-40B4-BE49-F238E27FC236}">
                <a16:creationId xmlns:a16="http://schemas.microsoft.com/office/drawing/2014/main" id="{0F51C1F1-9AE8-8B61-FEBC-A960CDFADF7F}"/>
              </a:ext>
            </a:extLst>
          </p:cNvPr>
          <p:cNvSpPr/>
          <p:nvPr userDrawn="1"/>
        </p:nvSpPr>
        <p:spPr>
          <a:xfrm flipH="1">
            <a:off x="1028700" y="9258300"/>
            <a:ext cx="16230600" cy="14287"/>
          </a:xfrm>
          <a:prstGeom prst="line">
            <a:avLst/>
          </a:prstGeom>
          <a:ln w="9525" cap="rnd">
            <a:solidFill>
              <a:srgbClr val="000000"/>
            </a:solidFill>
            <a:prstDash val="solid"/>
            <a:headEnd type="none" w="sm" len="sm"/>
            <a:tailEnd type="none" w="sm" len="sm"/>
          </a:ln>
        </p:spPr>
        <p:txBody>
          <a:bodyPr/>
          <a:lstStyle/>
          <a:p>
            <a:endParaRPr lang="de-DE"/>
          </a:p>
        </p:txBody>
      </p:sp>
      <p:sp>
        <p:nvSpPr>
          <p:cNvPr id="9" name="Freeform 6">
            <a:extLst>
              <a:ext uri="{FF2B5EF4-FFF2-40B4-BE49-F238E27FC236}">
                <a16:creationId xmlns:a16="http://schemas.microsoft.com/office/drawing/2014/main" id="{9CDB72DB-D953-C461-12D7-772144D55B20}"/>
              </a:ext>
            </a:extLst>
          </p:cNvPr>
          <p:cNvSpPr/>
          <p:nvPr userDrawn="1"/>
        </p:nvSpPr>
        <p:spPr>
          <a:xfrm rot="54000">
            <a:off x="5849155" y="1860263"/>
            <a:ext cx="5522888" cy="3729626"/>
          </a:xfrm>
          <a:custGeom>
            <a:avLst/>
            <a:gdLst/>
            <a:ahLst/>
            <a:cxnLst/>
            <a:rect l="l" t="t" r="r" b="b"/>
            <a:pathLst>
              <a:path w="11154061" h="7532377">
                <a:moveTo>
                  <a:pt x="0" y="173406"/>
                </a:moveTo>
                <a:lnTo>
                  <a:pt x="11038457" y="0"/>
                </a:lnTo>
                <a:lnTo>
                  <a:pt x="11154061" y="7358971"/>
                </a:lnTo>
                <a:lnTo>
                  <a:pt x="115604" y="7532377"/>
                </a:lnTo>
                <a:lnTo>
                  <a:pt x="0" y="173406"/>
                </a:lnTo>
                <a:close/>
              </a:path>
            </a:pathLst>
          </a:custGeom>
          <a:blipFill>
            <a:blip r:embed="rId2"/>
            <a:stretch>
              <a:fillRect l="-15762" t="-14649" r="-820" b="-442"/>
            </a:stretch>
          </a:blipFill>
        </p:spPr>
        <p:txBody>
          <a:bodyPr/>
          <a:lstStyle/>
          <a:p>
            <a:endParaRPr lang="de-DE"/>
          </a:p>
        </p:txBody>
      </p:sp>
      <p:sp>
        <p:nvSpPr>
          <p:cNvPr id="10" name="Freeform 7">
            <a:extLst>
              <a:ext uri="{FF2B5EF4-FFF2-40B4-BE49-F238E27FC236}">
                <a16:creationId xmlns:a16="http://schemas.microsoft.com/office/drawing/2014/main" id="{F3F16C34-555C-5C51-F2B6-C13E976F893D}"/>
              </a:ext>
            </a:extLst>
          </p:cNvPr>
          <p:cNvSpPr/>
          <p:nvPr userDrawn="1"/>
        </p:nvSpPr>
        <p:spPr>
          <a:xfrm>
            <a:off x="2696489" y="1490598"/>
            <a:ext cx="4347492" cy="1698120"/>
          </a:xfrm>
          <a:custGeom>
            <a:avLst/>
            <a:gdLst/>
            <a:ahLst/>
            <a:cxnLst/>
            <a:rect l="l" t="t" r="r" b="b"/>
            <a:pathLst>
              <a:path w="5115271" h="2180384">
                <a:moveTo>
                  <a:pt x="0" y="0"/>
                </a:moveTo>
                <a:lnTo>
                  <a:pt x="5115271" y="0"/>
                </a:lnTo>
                <a:lnTo>
                  <a:pt x="5115271" y="2180385"/>
                </a:lnTo>
                <a:lnTo>
                  <a:pt x="0" y="2180385"/>
                </a:lnTo>
                <a:lnTo>
                  <a:pt x="0" y="0"/>
                </a:lnTo>
                <a:close/>
              </a:path>
            </a:pathLst>
          </a:custGeom>
          <a:blipFill>
            <a:blip r:embed="rId3"/>
            <a:stretch>
              <a:fillRect/>
            </a:stretch>
          </a:blipFill>
        </p:spPr>
        <p:txBody>
          <a:bodyPr/>
          <a:lstStyle/>
          <a:p>
            <a:endParaRPr lang="de-DE"/>
          </a:p>
        </p:txBody>
      </p:sp>
      <p:sp>
        <p:nvSpPr>
          <p:cNvPr id="11" name="TextBox 8">
            <a:extLst>
              <a:ext uri="{FF2B5EF4-FFF2-40B4-BE49-F238E27FC236}">
                <a16:creationId xmlns:a16="http://schemas.microsoft.com/office/drawing/2014/main" id="{0F3E9FF1-129C-BB16-5476-7C4EC8FF0F16}"/>
              </a:ext>
            </a:extLst>
          </p:cNvPr>
          <p:cNvSpPr txBox="1"/>
          <p:nvPr userDrawn="1"/>
        </p:nvSpPr>
        <p:spPr>
          <a:xfrm>
            <a:off x="282011" y="3609975"/>
            <a:ext cx="5392673" cy="1812932"/>
          </a:xfrm>
          <a:prstGeom prst="rect">
            <a:avLst/>
          </a:prstGeom>
        </p:spPr>
        <p:txBody>
          <a:bodyPr wrap="square" lIns="0" tIns="0" rIns="0" bIns="0" rtlCol="0" anchor="t">
            <a:spAutoFit/>
          </a:bodyPr>
          <a:lstStyle/>
          <a:p>
            <a:pPr algn="ctr">
              <a:lnSpc>
                <a:spcPct val="150000"/>
              </a:lnSpc>
              <a:spcBef>
                <a:spcPct val="0"/>
              </a:spcBef>
            </a:pPr>
            <a:r>
              <a:rPr lang="de-DE" sz="1600" b="0" i="0" dirty="0">
                <a:solidFill>
                  <a:srgbClr val="000000"/>
                </a:solidFill>
                <a:effectLst/>
                <a:latin typeface="+mn-lt"/>
              </a:rPr>
              <a:t>Das Team Brennpunkt:Bildung befähigt Kinder und Jugendliche in herausgeforderten Lagen und unter Einbeziehung des Sozialraums ihre Potenziale zur persönlichen Entwicklung und zur gesellschaftlichen Teilhabe zu entfalten.</a:t>
            </a:r>
            <a:endParaRPr lang="en-US" sz="1600" dirty="0">
              <a:solidFill>
                <a:srgbClr val="000000"/>
              </a:solidFill>
              <a:latin typeface="+mn-lt"/>
            </a:endParaRPr>
          </a:p>
        </p:txBody>
      </p:sp>
      <p:sp>
        <p:nvSpPr>
          <p:cNvPr id="12" name="TextBox 9">
            <a:extLst>
              <a:ext uri="{FF2B5EF4-FFF2-40B4-BE49-F238E27FC236}">
                <a16:creationId xmlns:a16="http://schemas.microsoft.com/office/drawing/2014/main" id="{C1CEFAAD-36C5-E913-1718-3C3A1BEF704B}"/>
              </a:ext>
            </a:extLst>
          </p:cNvPr>
          <p:cNvSpPr txBox="1"/>
          <p:nvPr userDrawn="1"/>
        </p:nvSpPr>
        <p:spPr>
          <a:xfrm>
            <a:off x="1028700" y="9467850"/>
            <a:ext cx="3213658" cy="349250"/>
          </a:xfrm>
          <a:prstGeom prst="rect">
            <a:avLst/>
          </a:prstGeom>
        </p:spPr>
        <p:txBody>
          <a:bodyPr lIns="0" tIns="0" rIns="0" bIns="0" rtlCol="0" anchor="t">
            <a:spAutoFit/>
          </a:bodyPr>
          <a:lstStyle/>
          <a:p>
            <a:pPr>
              <a:lnSpc>
                <a:spcPts val="2800"/>
              </a:lnSpc>
            </a:pPr>
            <a:r>
              <a:rPr lang="en-US" sz="2000">
                <a:solidFill>
                  <a:srgbClr val="000000"/>
                </a:solidFill>
                <a:latin typeface="Rethink Sans"/>
              </a:rPr>
              <a:t>BRENNPUNKT:BILDUNG</a:t>
            </a:r>
          </a:p>
        </p:txBody>
      </p:sp>
    </p:spTree>
    <p:extLst>
      <p:ext uri="{BB962C8B-B14F-4D97-AF65-F5344CB8AC3E}">
        <p14:creationId xmlns:p14="http://schemas.microsoft.com/office/powerpoint/2010/main" val="230958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29.05.2024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graphicFrame>
        <p:nvGraphicFramePr>
          <p:cNvPr id="5" name="Objekt 4">
            <a:hlinkClick r:id="" action="ppaction://ole?verb=0"/>
            <a:extLst>
              <a:ext uri="{FF2B5EF4-FFF2-40B4-BE49-F238E27FC236}">
                <a16:creationId xmlns:a16="http://schemas.microsoft.com/office/drawing/2014/main" id="{22619CF9-6C8F-AE82-B305-E5D28341597A}"/>
              </a:ext>
            </a:extLst>
          </p:cNvPr>
          <p:cNvGraphicFramePr>
            <a:graphicFrameLocks noChangeAspect="1"/>
          </p:cNvGraphicFramePr>
          <p:nvPr userDrawn="1">
            <p:extLst>
              <p:ext uri="{D42A27DB-BD31-4B8C-83A1-F6EECF244321}">
                <p14:modId xmlns:p14="http://schemas.microsoft.com/office/powerpoint/2010/main" val="4110919703"/>
              </p:ext>
            </p:extLst>
          </p:nvPr>
        </p:nvGraphicFramePr>
        <p:xfrm>
          <a:off x="117475" y="14288"/>
          <a:ext cx="11720513" cy="6592887"/>
        </p:xfrm>
        <a:graphic>
          <a:graphicData uri="http://schemas.openxmlformats.org/presentationml/2006/ole">
            <mc:AlternateContent xmlns:mc="http://schemas.openxmlformats.org/markup-compatibility/2006">
              <mc:Choice xmlns:v="urn:schemas-microsoft-com:vml" Requires="v">
                <p:oleObj name="Presentation" r:id="rId2" imgW="8906350" imgH="5011216" progId="PowerPoint.Show.12">
                  <p:embed/>
                </p:oleObj>
              </mc:Choice>
              <mc:Fallback>
                <p:oleObj name="Presentation" r:id="rId2" imgW="8906350" imgH="5011216" progId="PowerPoint.Show.12">
                  <p:embed/>
                  <p:pic>
                    <p:nvPicPr>
                      <p:cNvPr id="5" name="Objekt 4">
                        <a:hlinkClick r:id="" action="ppaction://ole?verb=0"/>
                        <a:extLst>
                          <a:ext uri="{FF2B5EF4-FFF2-40B4-BE49-F238E27FC236}">
                            <a16:creationId xmlns:a16="http://schemas.microsoft.com/office/drawing/2014/main" id="{22619CF9-6C8F-AE82-B305-E5D28341597A}"/>
                          </a:ext>
                        </a:extLst>
                      </p:cNvPr>
                      <p:cNvPicPr/>
                      <p:nvPr/>
                    </p:nvPicPr>
                    <p:blipFill>
                      <a:blip r:embed="rId3"/>
                      <a:stretch>
                        <a:fillRect/>
                      </a:stretch>
                    </p:blipFill>
                    <p:spPr>
                      <a:xfrm>
                        <a:off x="117475" y="14288"/>
                        <a:ext cx="11720513" cy="6592887"/>
                      </a:xfrm>
                      <a:prstGeom prst="rect">
                        <a:avLst/>
                      </a:prstGeom>
                    </p:spPr>
                  </p:pic>
                </p:oleObj>
              </mc:Fallback>
            </mc:AlternateContent>
          </a:graphicData>
        </a:graphic>
      </p:graphicFrame>
    </p:spTree>
    <p:extLst>
      <p:ext uri="{BB962C8B-B14F-4D97-AF65-F5344CB8AC3E}">
        <p14:creationId xmlns:p14="http://schemas.microsoft.com/office/powerpoint/2010/main" val="4038240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Abschluss grün">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29.05.2024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pic>
        <p:nvPicPr>
          <p:cNvPr id="6" name="Grafik 5" descr="Ein Bild, das Text, Handschrift, Schrift, Grafiken enthält.&#10;&#10;Automatisch generierte Beschreibung">
            <a:extLst>
              <a:ext uri="{FF2B5EF4-FFF2-40B4-BE49-F238E27FC236}">
                <a16:creationId xmlns:a16="http://schemas.microsoft.com/office/drawing/2014/main" id="{9951312E-7D80-F48A-1955-2216C11561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9123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Abschluss pink">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29.05.2024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pic>
        <p:nvPicPr>
          <p:cNvPr id="7" name="Grafik 6" descr="Ein Bild, das Text, Handschrift, Schrift, Grafiken enthält.&#10;&#10;Automatisch generierte Beschreibung">
            <a:extLst>
              <a:ext uri="{FF2B5EF4-FFF2-40B4-BE49-F238E27FC236}">
                <a16:creationId xmlns:a16="http://schemas.microsoft.com/office/drawing/2014/main" id="{91A2E49D-EF13-BEA7-23B2-76A4282B7E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8465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fik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DE" dirty="0"/>
              <a:t>Grafiken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pic>
        <p:nvPicPr>
          <p:cNvPr id="8" name="Grafik 7" descr="Ein Bild, das Kreis, Grafiken, Farbigkeit, Design enthält.&#10;&#10;Automatisch generierte Beschreibung">
            <a:extLst>
              <a:ext uri="{FF2B5EF4-FFF2-40B4-BE49-F238E27FC236}">
                <a16:creationId xmlns:a16="http://schemas.microsoft.com/office/drawing/2014/main" id="{1B663242-1D51-6F5F-7767-FF6AB5923D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45391" y="5256161"/>
            <a:ext cx="696197" cy="696197"/>
          </a:xfrm>
          <a:prstGeom prst="rect">
            <a:avLst/>
          </a:prstGeom>
        </p:spPr>
      </p:pic>
      <p:pic>
        <p:nvPicPr>
          <p:cNvPr id="10" name="Grafik 9" descr="Ein Bild, das Grafiken, Kreis, Design enthält.&#10;&#10;Automatisch generierte Beschreibung">
            <a:extLst>
              <a:ext uri="{FF2B5EF4-FFF2-40B4-BE49-F238E27FC236}">
                <a16:creationId xmlns:a16="http://schemas.microsoft.com/office/drawing/2014/main" id="{E430AF8A-B523-9158-D820-55B3EA71A2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9318" y="1561152"/>
            <a:ext cx="827534" cy="853238"/>
          </a:xfrm>
          <a:prstGeom prst="rect">
            <a:avLst/>
          </a:prstGeom>
        </p:spPr>
      </p:pic>
      <p:pic>
        <p:nvPicPr>
          <p:cNvPr id="12" name="Grafik 11" descr="Ein Bild, das Zeichnung, Entwurf, Kinderkunst, Kunst enthält.&#10;&#10;Automatisch generierte Beschreibung">
            <a:extLst>
              <a:ext uri="{FF2B5EF4-FFF2-40B4-BE49-F238E27FC236}">
                <a16:creationId xmlns:a16="http://schemas.microsoft.com/office/drawing/2014/main" id="{4ADBD929-C145-244D-0D2B-68CC2FEBB8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11468" y="4352132"/>
            <a:ext cx="2513643" cy="1602417"/>
          </a:xfrm>
          <a:prstGeom prst="rect">
            <a:avLst/>
          </a:prstGeom>
        </p:spPr>
      </p:pic>
      <p:pic>
        <p:nvPicPr>
          <p:cNvPr id="14" name="Grafik 13" descr="Ein Bild, das Kreis, Farbigkeit, Astronomie enthält.&#10;&#10;Automatisch generierte Beschreibung">
            <a:extLst>
              <a:ext uri="{FF2B5EF4-FFF2-40B4-BE49-F238E27FC236}">
                <a16:creationId xmlns:a16="http://schemas.microsoft.com/office/drawing/2014/main" id="{0BEF2B12-9B6B-8BA2-44ED-8A74F600607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120057" y="236689"/>
            <a:ext cx="1886449" cy="1752286"/>
          </a:xfrm>
          <a:prstGeom prst="rect">
            <a:avLst/>
          </a:prstGeom>
        </p:spPr>
      </p:pic>
      <p:pic>
        <p:nvPicPr>
          <p:cNvPr id="16" name="Grafik 15" descr="Ein Bild, das Kreis enthält.&#10;&#10;Automatisch generierte Beschreibung">
            <a:extLst>
              <a:ext uri="{FF2B5EF4-FFF2-40B4-BE49-F238E27FC236}">
                <a16:creationId xmlns:a16="http://schemas.microsoft.com/office/drawing/2014/main" id="{D824796F-5779-B8E7-3DDC-86CDAF7AC6B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23282" y="2538980"/>
            <a:ext cx="1960554" cy="1780037"/>
          </a:xfrm>
          <a:prstGeom prst="rect">
            <a:avLst/>
          </a:prstGeom>
        </p:spPr>
      </p:pic>
      <p:pic>
        <p:nvPicPr>
          <p:cNvPr id="18" name="Grafik 17">
            <a:extLst>
              <a:ext uri="{FF2B5EF4-FFF2-40B4-BE49-F238E27FC236}">
                <a16:creationId xmlns:a16="http://schemas.microsoft.com/office/drawing/2014/main" id="{B9097011-237B-5120-3916-CE031EEE2B3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612017" y="2650188"/>
            <a:ext cx="4634360" cy="346910"/>
          </a:xfrm>
          <a:prstGeom prst="rect">
            <a:avLst/>
          </a:prstGeom>
        </p:spPr>
      </p:pic>
      <p:pic>
        <p:nvPicPr>
          <p:cNvPr id="20" name="Grafik 19" descr="Ein Bild, das Grafiken, Kunst enthält.&#10;&#10;Automatisch generierte Beschreibung">
            <a:extLst>
              <a:ext uri="{FF2B5EF4-FFF2-40B4-BE49-F238E27FC236}">
                <a16:creationId xmlns:a16="http://schemas.microsoft.com/office/drawing/2014/main" id="{C0D819E2-9E39-15BF-CF28-A751B50723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95051" y="2317756"/>
            <a:ext cx="2828550" cy="167640"/>
          </a:xfrm>
          <a:prstGeom prst="rect">
            <a:avLst/>
          </a:prstGeom>
        </p:spPr>
      </p:pic>
      <p:pic>
        <p:nvPicPr>
          <p:cNvPr id="22" name="Grafik 21">
            <a:extLst>
              <a:ext uri="{FF2B5EF4-FFF2-40B4-BE49-F238E27FC236}">
                <a16:creationId xmlns:a16="http://schemas.microsoft.com/office/drawing/2014/main" id="{C3453EE0-8497-AB60-C235-0395A2F2730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70540" y="3280387"/>
            <a:ext cx="1877572" cy="106680"/>
          </a:xfrm>
          <a:prstGeom prst="rect">
            <a:avLst/>
          </a:prstGeom>
        </p:spPr>
      </p:pic>
      <p:pic>
        <p:nvPicPr>
          <p:cNvPr id="24" name="Grafik 23">
            <a:extLst>
              <a:ext uri="{FF2B5EF4-FFF2-40B4-BE49-F238E27FC236}">
                <a16:creationId xmlns:a16="http://schemas.microsoft.com/office/drawing/2014/main" id="{2345D95C-F2BF-3BAE-2612-8992CD2DCCB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546926" y="2000419"/>
            <a:ext cx="2764542" cy="152400"/>
          </a:xfrm>
          <a:prstGeom prst="rect">
            <a:avLst/>
          </a:prstGeom>
        </p:spPr>
      </p:pic>
      <p:pic>
        <p:nvPicPr>
          <p:cNvPr id="26" name="Grafik 25" descr="Ein Bild, das Screenshot, Rechteck, Quadrat, Kunst enthält.&#10;&#10;Automatisch generierte Beschreibung">
            <a:extLst>
              <a:ext uri="{FF2B5EF4-FFF2-40B4-BE49-F238E27FC236}">
                <a16:creationId xmlns:a16="http://schemas.microsoft.com/office/drawing/2014/main" id="{2B861EDD-BE20-1BF3-C19D-AA58A873718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17003" y="4319017"/>
            <a:ext cx="1746695" cy="1586974"/>
          </a:xfrm>
          <a:prstGeom prst="rect">
            <a:avLst/>
          </a:prstGeom>
        </p:spPr>
      </p:pic>
      <p:pic>
        <p:nvPicPr>
          <p:cNvPr id="28" name="Grafik 27" descr="Ein Bild, das Screenshot, Rechteck, Design enthält.&#10;&#10;Automatisch generierte Beschreibung">
            <a:extLst>
              <a:ext uri="{FF2B5EF4-FFF2-40B4-BE49-F238E27FC236}">
                <a16:creationId xmlns:a16="http://schemas.microsoft.com/office/drawing/2014/main" id="{9193B55B-4C9D-068E-2258-583E55B80AD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2717" y="4610102"/>
            <a:ext cx="1747083" cy="1398364"/>
          </a:xfrm>
          <a:prstGeom prst="rect">
            <a:avLst/>
          </a:prstGeom>
        </p:spPr>
      </p:pic>
      <p:pic>
        <p:nvPicPr>
          <p:cNvPr id="30" name="Grafik 29" descr="Ein Bild, das Symbol, Kreis, Symmetrie, gelb enthält.&#10;&#10;Automatisch generierte Beschreibung">
            <a:extLst>
              <a:ext uri="{FF2B5EF4-FFF2-40B4-BE49-F238E27FC236}">
                <a16:creationId xmlns:a16="http://schemas.microsoft.com/office/drawing/2014/main" id="{20778790-30F4-FC87-1685-63EADDC7C6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75311" y="1132566"/>
            <a:ext cx="1092350" cy="1074183"/>
          </a:xfrm>
          <a:prstGeom prst="rect">
            <a:avLst/>
          </a:prstGeom>
        </p:spPr>
      </p:pic>
      <p:pic>
        <p:nvPicPr>
          <p:cNvPr id="32" name="Grafik 31" descr="Ein Bild, das Grafiken, Kunst enthält.&#10;&#10;Automatisch generierte Beschreibung">
            <a:extLst>
              <a:ext uri="{FF2B5EF4-FFF2-40B4-BE49-F238E27FC236}">
                <a16:creationId xmlns:a16="http://schemas.microsoft.com/office/drawing/2014/main" id="{E42D2750-CC05-8C8E-11E4-39DEDA3D22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501684" y="4894194"/>
            <a:ext cx="1092350" cy="435600"/>
          </a:xfrm>
          <a:prstGeom prst="rect">
            <a:avLst/>
          </a:prstGeom>
        </p:spPr>
      </p:pic>
      <p:pic>
        <p:nvPicPr>
          <p:cNvPr id="34" name="Grafik 33" descr="Ein Bild, das Kreis, Grafiken, Kreativität, Kunst enthält.&#10;&#10;Automatisch generierte Beschreibung">
            <a:extLst>
              <a:ext uri="{FF2B5EF4-FFF2-40B4-BE49-F238E27FC236}">
                <a16:creationId xmlns:a16="http://schemas.microsoft.com/office/drawing/2014/main" id="{8BC44901-2BED-A855-7F83-A69AE001D0D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95903" y="3191254"/>
            <a:ext cx="694194" cy="695146"/>
          </a:xfrm>
          <a:prstGeom prst="rect">
            <a:avLst/>
          </a:prstGeom>
        </p:spPr>
      </p:pic>
      <p:pic>
        <p:nvPicPr>
          <p:cNvPr id="36" name="Grafik 35" descr="Ein Bild, das Kreis, Grafiken, Symbol, Design enthält.&#10;&#10;Automatisch generierte Beschreibung">
            <a:extLst>
              <a:ext uri="{FF2B5EF4-FFF2-40B4-BE49-F238E27FC236}">
                <a16:creationId xmlns:a16="http://schemas.microsoft.com/office/drawing/2014/main" id="{04461867-B6AD-FE33-6F7F-D24C6B239D2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09193" y="1875207"/>
            <a:ext cx="561320" cy="539183"/>
          </a:xfrm>
          <a:prstGeom prst="rect">
            <a:avLst/>
          </a:prstGeom>
        </p:spPr>
      </p:pic>
    </p:spTree>
    <p:extLst>
      <p:ext uri="{BB962C8B-B14F-4D97-AF65-F5344CB8AC3E}">
        <p14:creationId xmlns:p14="http://schemas.microsoft.com/office/powerpoint/2010/main" val="1699206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 dunkel">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856211"/>
            <a:ext cx="4652356" cy="2653752"/>
          </a:xfrm>
        </p:spPr>
        <p:txBody>
          <a:bodyPr anchor="b"/>
          <a:lstStyle>
            <a:lvl1pPr algn="ctr">
              <a:defRPr sz="6000"/>
            </a:lvl1pPr>
          </a:lstStyle>
          <a:p>
            <a:endParaRPr lang="de-DE" dirty="0"/>
          </a:p>
        </p:txBody>
      </p:sp>
      <p:sp>
        <p:nvSpPr>
          <p:cNvPr id="3" name="Untertitel 2"/>
          <p:cNvSpPr>
            <a:spLocks noGrp="1"/>
          </p:cNvSpPr>
          <p:nvPr>
            <p:ph type="subTitle" idx="1"/>
          </p:nvPr>
        </p:nvSpPr>
        <p:spPr>
          <a:xfrm>
            <a:off x="1524000" y="3602038"/>
            <a:ext cx="4652356" cy="119843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pic>
        <p:nvPicPr>
          <p:cNvPr id="18" name="Grafik 17">
            <a:extLst>
              <a:ext uri="{FF2B5EF4-FFF2-40B4-BE49-F238E27FC236}">
                <a16:creationId xmlns:a16="http://schemas.microsoft.com/office/drawing/2014/main" id="{C97C19D2-B26A-F876-7D44-D0FBB770C57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4000" y="5065843"/>
            <a:ext cx="3591098" cy="841087"/>
          </a:xfrm>
          <a:prstGeom prst="rect">
            <a:avLst/>
          </a:prstGeom>
        </p:spPr>
      </p:pic>
      <p:sp>
        <p:nvSpPr>
          <p:cNvPr id="19" name="Rechteck 18">
            <a:extLst>
              <a:ext uri="{FF2B5EF4-FFF2-40B4-BE49-F238E27FC236}">
                <a16:creationId xmlns:a16="http://schemas.microsoft.com/office/drawing/2014/main" id="{8C4DCCD6-C024-10C6-60A8-A97CAFC25930}"/>
              </a:ext>
            </a:extLst>
          </p:cNvPr>
          <p:cNvSpPr/>
          <p:nvPr userDrawn="1"/>
        </p:nvSpPr>
        <p:spPr>
          <a:xfrm>
            <a:off x="0" y="0"/>
            <a:ext cx="50707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D6A7BE66-EF84-8CE8-BE38-26AEFB89C645}"/>
              </a:ext>
            </a:extLst>
          </p:cNvPr>
          <p:cNvSpPr/>
          <p:nvPr userDrawn="1"/>
        </p:nvSpPr>
        <p:spPr>
          <a:xfrm>
            <a:off x="473824" y="0"/>
            <a:ext cx="11718175" cy="5153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Menschliches Gesicht, Kleidung, Person, Screenshot enthält.&#10;&#10;Automatisch generierte Beschreibung">
            <a:extLst>
              <a:ext uri="{FF2B5EF4-FFF2-40B4-BE49-F238E27FC236}">
                <a16:creationId xmlns:a16="http://schemas.microsoft.com/office/drawing/2014/main" id="{876E92B4-93C2-D67D-1FB3-4B3A96D3F87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848" t="4452" r="16283" b="2646"/>
          <a:stretch/>
        </p:blipFill>
        <p:spPr>
          <a:xfrm>
            <a:off x="6508866" y="1240863"/>
            <a:ext cx="5432561" cy="4376274"/>
          </a:xfrm>
          <a:prstGeom prst="rect">
            <a:avLst/>
          </a:prstGeom>
        </p:spPr>
      </p:pic>
    </p:spTree>
    <p:extLst>
      <p:ext uri="{BB962C8B-B14F-4D97-AF65-F5344CB8AC3E}">
        <p14:creationId xmlns:p14="http://schemas.microsoft.com/office/powerpoint/2010/main" val="1811378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 2">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dirty="0"/>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dirty="0"/>
          </a:p>
        </p:txBody>
      </p:sp>
      <p:pic>
        <p:nvPicPr>
          <p:cNvPr id="7" name="Grafik 6">
            <a:extLst>
              <a:ext uri="{FF2B5EF4-FFF2-40B4-BE49-F238E27FC236}">
                <a16:creationId xmlns:a16="http://schemas.microsoft.com/office/drawing/2014/main" id="{465052F5-A177-368A-2565-A33014842F8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07212" y="6217285"/>
            <a:ext cx="2149975" cy="503555"/>
          </a:xfrm>
          <a:prstGeom prst="rect">
            <a:avLst/>
          </a:prstGeom>
        </p:spPr>
      </p:pic>
    </p:spTree>
    <p:extLst>
      <p:ext uri="{BB962C8B-B14F-4D97-AF65-F5344CB8AC3E}">
        <p14:creationId xmlns:p14="http://schemas.microsoft.com/office/powerpoint/2010/main" val="3897292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dirty="0"/>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pic>
        <p:nvPicPr>
          <p:cNvPr id="7" name="Grafik 6">
            <a:extLst>
              <a:ext uri="{FF2B5EF4-FFF2-40B4-BE49-F238E27FC236}">
                <a16:creationId xmlns:a16="http://schemas.microsoft.com/office/drawing/2014/main" id="{69F6DD20-7664-421F-F24C-868FBA7116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07212" y="6217285"/>
            <a:ext cx="2149975" cy="503555"/>
          </a:xfrm>
          <a:prstGeom prst="rect">
            <a:avLst/>
          </a:prstGeom>
        </p:spPr>
      </p:pic>
      <p:sp>
        <p:nvSpPr>
          <p:cNvPr id="8" name="Rechteck 7">
            <a:extLst>
              <a:ext uri="{FF2B5EF4-FFF2-40B4-BE49-F238E27FC236}">
                <a16:creationId xmlns:a16="http://schemas.microsoft.com/office/drawing/2014/main" id="{2885D74C-2158-1A5C-3B40-D14B62321216}"/>
              </a:ext>
            </a:extLst>
          </p:cNvPr>
          <p:cNvSpPr/>
          <p:nvPr userDrawn="1"/>
        </p:nvSpPr>
        <p:spPr>
          <a:xfrm>
            <a:off x="0" y="0"/>
            <a:ext cx="507076"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BDC24DF-F246-9804-85B8-1C51AFA35AD4}"/>
              </a:ext>
            </a:extLst>
          </p:cNvPr>
          <p:cNvSpPr/>
          <p:nvPr userDrawn="1"/>
        </p:nvSpPr>
        <p:spPr>
          <a:xfrm>
            <a:off x="473824" y="0"/>
            <a:ext cx="11718175" cy="5153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 dunkel">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dirty="0"/>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pic>
        <p:nvPicPr>
          <p:cNvPr id="7" name="Grafik 6">
            <a:extLst>
              <a:ext uri="{FF2B5EF4-FFF2-40B4-BE49-F238E27FC236}">
                <a16:creationId xmlns:a16="http://schemas.microsoft.com/office/drawing/2014/main" id="{69F6DD20-7664-421F-F24C-868FBA7116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07212" y="6217285"/>
            <a:ext cx="2149975" cy="503555"/>
          </a:xfrm>
          <a:prstGeom prst="rect">
            <a:avLst/>
          </a:prstGeom>
        </p:spPr>
      </p:pic>
      <p:sp>
        <p:nvSpPr>
          <p:cNvPr id="8" name="Rechteck 7">
            <a:extLst>
              <a:ext uri="{FF2B5EF4-FFF2-40B4-BE49-F238E27FC236}">
                <a16:creationId xmlns:a16="http://schemas.microsoft.com/office/drawing/2014/main" id="{2885D74C-2158-1A5C-3B40-D14B62321216}"/>
              </a:ext>
            </a:extLst>
          </p:cNvPr>
          <p:cNvSpPr/>
          <p:nvPr userDrawn="1"/>
        </p:nvSpPr>
        <p:spPr>
          <a:xfrm>
            <a:off x="0" y="0"/>
            <a:ext cx="507076"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BDC24DF-F246-9804-85B8-1C51AFA35AD4}"/>
              </a:ext>
            </a:extLst>
          </p:cNvPr>
          <p:cNvSpPr/>
          <p:nvPr userDrawn="1"/>
        </p:nvSpPr>
        <p:spPr>
          <a:xfrm>
            <a:off x="473824" y="0"/>
            <a:ext cx="11718175" cy="5153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05815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Abschnitt dunkel">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dirty="0"/>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29.05.2024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pic>
        <p:nvPicPr>
          <p:cNvPr id="7" name="Grafik 6">
            <a:extLst>
              <a:ext uri="{FF2B5EF4-FFF2-40B4-BE49-F238E27FC236}">
                <a16:creationId xmlns:a16="http://schemas.microsoft.com/office/drawing/2014/main" id="{69F6DD20-7664-421F-F24C-868FBA71162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07212" y="6217285"/>
            <a:ext cx="2149975" cy="503555"/>
          </a:xfrm>
          <a:prstGeom prst="rect">
            <a:avLst/>
          </a:prstGeom>
        </p:spPr>
      </p:pic>
      <p:sp>
        <p:nvSpPr>
          <p:cNvPr id="8" name="Rechteck 7">
            <a:extLst>
              <a:ext uri="{FF2B5EF4-FFF2-40B4-BE49-F238E27FC236}">
                <a16:creationId xmlns:a16="http://schemas.microsoft.com/office/drawing/2014/main" id="{2885D74C-2158-1A5C-3B40-D14B62321216}"/>
              </a:ext>
            </a:extLst>
          </p:cNvPr>
          <p:cNvSpPr/>
          <p:nvPr userDrawn="1"/>
        </p:nvSpPr>
        <p:spPr>
          <a:xfrm>
            <a:off x="0" y="0"/>
            <a:ext cx="50707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BDC24DF-F246-9804-85B8-1C51AFA35AD4}"/>
              </a:ext>
            </a:extLst>
          </p:cNvPr>
          <p:cNvSpPr/>
          <p:nvPr userDrawn="1"/>
        </p:nvSpPr>
        <p:spPr>
          <a:xfrm>
            <a:off x="473824" y="0"/>
            <a:ext cx="11718175" cy="51538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0326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9" name="Rechteck 8">
            <a:extLst>
              <a:ext uri="{FF2B5EF4-FFF2-40B4-BE49-F238E27FC236}">
                <a16:creationId xmlns:a16="http://schemas.microsoft.com/office/drawing/2014/main" id="{EC22AAB6-3C95-F781-08C7-8E7321B9BEB0}"/>
              </a:ext>
            </a:extLst>
          </p:cNvPr>
          <p:cNvSpPr/>
          <p:nvPr userDrawn="1"/>
        </p:nvSpPr>
        <p:spPr>
          <a:xfrm>
            <a:off x="0" y="5868786"/>
            <a:ext cx="12192000" cy="10029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endParaRPr lang="de-DE"/>
          </a:p>
        </p:txBody>
      </p:sp>
      <p:pic>
        <p:nvPicPr>
          <p:cNvPr id="11" name="Grafik 10" descr="Ein Bild, das Text, Schrift, Grafiken, Grafikdesign enthält.&#10;&#10;Automatisch generierte Beschreibung">
            <a:extLst>
              <a:ext uri="{FF2B5EF4-FFF2-40B4-BE49-F238E27FC236}">
                <a16:creationId xmlns:a16="http://schemas.microsoft.com/office/drawing/2014/main" id="{52975629-02B7-1AB3-5C54-7DF8071A56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4900" y="6013159"/>
            <a:ext cx="3048000" cy="714207"/>
          </a:xfrm>
          <a:prstGeom prst="rect">
            <a:avLst/>
          </a:prstGeom>
        </p:spPr>
      </p:pic>
    </p:spTree>
    <p:extLst>
      <p:ext uri="{BB962C8B-B14F-4D97-AF65-F5344CB8AC3E}">
        <p14:creationId xmlns:p14="http://schemas.microsoft.com/office/powerpoint/2010/main" val="74290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349452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29.05.2024</a:t>
            </a:fld>
            <a:endParaRPr lang="de-DE"/>
          </a:p>
        </p:txBody>
      </p:sp>
      <p:sp>
        <p:nvSpPr>
          <p:cNvPr id="9" name="Rechteck 8">
            <a:extLst>
              <a:ext uri="{FF2B5EF4-FFF2-40B4-BE49-F238E27FC236}">
                <a16:creationId xmlns:a16="http://schemas.microsoft.com/office/drawing/2014/main" id="{EC22AAB6-3C95-F781-08C7-8E7321B9BEB0}"/>
              </a:ext>
            </a:extLst>
          </p:cNvPr>
          <p:cNvSpPr/>
          <p:nvPr userDrawn="1"/>
        </p:nvSpPr>
        <p:spPr>
          <a:xfrm>
            <a:off x="0" y="5868786"/>
            <a:ext cx="12192000" cy="100295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ußzeilenplatzhalter 5"/>
          <p:cNvSpPr>
            <a:spLocks noGrp="1"/>
          </p:cNvSpPr>
          <p:nvPr>
            <p:ph type="ftr" sz="quarter" idx="11"/>
          </p:nvPr>
        </p:nvSpPr>
        <p:spPr/>
        <p:txBody>
          <a:bodyPr/>
          <a:lstStyle/>
          <a:p>
            <a:endParaRPr lang="de-DE"/>
          </a:p>
        </p:txBody>
      </p:sp>
      <p:pic>
        <p:nvPicPr>
          <p:cNvPr id="11" name="Grafik 10" descr="Ein Bild, das Text, Schrift, Grafiken, Grafikdesign enthält.&#10;&#10;Automatisch generierte Beschreibung">
            <a:extLst>
              <a:ext uri="{FF2B5EF4-FFF2-40B4-BE49-F238E27FC236}">
                <a16:creationId xmlns:a16="http://schemas.microsoft.com/office/drawing/2014/main" id="{52975629-02B7-1AB3-5C54-7DF8071A56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4900" y="6013159"/>
            <a:ext cx="3048000" cy="714207"/>
          </a:xfrm>
          <a:prstGeom prst="rect">
            <a:avLst/>
          </a:prstGeom>
        </p:spPr>
      </p:pic>
    </p:spTree>
    <p:extLst>
      <p:ext uri="{BB962C8B-B14F-4D97-AF65-F5344CB8AC3E}">
        <p14:creationId xmlns:p14="http://schemas.microsoft.com/office/powerpoint/2010/main" val="587595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alphaModFix amt="10000"/>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B3054-B75A-4BD7-8B3E-8DC0F614FAF3}" type="datetimeFigureOut">
              <a:rPr lang="de-DE" smtClean="0"/>
              <a:t>29.05.2024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Brennpunkt:Bildung ist eine Initiative von Education Y</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006FE-6571-4354-8775-F8708372C227}" type="slidenum">
              <a:rPr lang="de-DE" smtClean="0"/>
              <a:t>‹Nr.›</a:t>
            </a:fld>
            <a:endParaRPr lang="de-DE" dirty="0"/>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2" r:id="rId3"/>
    <p:sldLayoutId id="2147483660" r:id="rId4"/>
    <p:sldLayoutId id="2147483651" r:id="rId5"/>
    <p:sldLayoutId id="2147483661" r:id="rId6"/>
    <p:sldLayoutId id="2147483671" r:id="rId7"/>
    <p:sldLayoutId id="2147483652" r:id="rId8"/>
    <p:sldLayoutId id="2147483663" r:id="rId9"/>
    <p:sldLayoutId id="2147483672" r:id="rId10"/>
    <p:sldLayoutId id="2147483674" r:id="rId11"/>
    <p:sldLayoutId id="2147483675" r:id="rId12"/>
    <p:sldLayoutId id="2147483676" r:id="rId13"/>
    <p:sldLayoutId id="2147483653" r:id="rId14"/>
    <p:sldLayoutId id="2147483654" r:id="rId15"/>
    <p:sldLayoutId id="2147483673" r:id="rId16"/>
    <p:sldLayoutId id="2147483655" r:id="rId17"/>
    <p:sldLayoutId id="2147483666" r:id="rId18"/>
    <p:sldLayoutId id="2147483669" r:id="rId19"/>
    <p:sldLayoutId id="2147483664" r:id="rId20"/>
    <p:sldLayoutId id="2147483656" r:id="rId21"/>
    <p:sldLayoutId id="2147483657" r:id="rId22"/>
    <p:sldLayoutId id="2147483667" r:id="rId23"/>
    <p:sldLayoutId id="2147483665" r:id="rId24"/>
    <p:sldLayoutId id="2147483668" r:id="rId25"/>
    <p:sldLayoutId id="2147483658" r:id="rId26"/>
    <p:sldLayoutId id="214748365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idung, Schuhwerk, Zeichnung, Bild enthält.&#10;&#10;Automatisch generierte Beschreibung">
            <a:extLst>
              <a:ext uri="{FF2B5EF4-FFF2-40B4-BE49-F238E27FC236}">
                <a16:creationId xmlns:a16="http://schemas.microsoft.com/office/drawing/2014/main" id="{48776B69-946D-305A-D347-5F615377E3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794" b="9516"/>
          <a:stretch/>
        </p:blipFill>
        <p:spPr>
          <a:xfrm>
            <a:off x="645521" y="1127763"/>
            <a:ext cx="3071060" cy="2416628"/>
          </a:xfrm>
          <a:prstGeom prst="rect">
            <a:avLst/>
          </a:prstGeom>
        </p:spPr>
      </p:pic>
      <p:sp>
        <p:nvSpPr>
          <p:cNvPr id="7" name="Textfeld 6">
            <a:extLst>
              <a:ext uri="{FF2B5EF4-FFF2-40B4-BE49-F238E27FC236}">
                <a16:creationId xmlns:a16="http://schemas.microsoft.com/office/drawing/2014/main" id="{FA98B04C-1450-91BF-5FD7-30A1DCDD4B6D}"/>
              </a:ext>
            </a:extLst>
          </p:cNvPr>
          <p:cNvSpPr txBox="1"/>
          <p:nvPr/>
        </p:nvSpPr>
        <p:spPr>
          <a:xfrm>
            <a:off x="605648" y="5094207"/>
            <a:ext cx="8496302" cy="646331"/>
          </a:xfrm>
          <a:prstGeom prst="rect">
            <a:avLst/>
          </a:prstGeom>
          <a:noFill/>
        </p:spPr>
        <p:txBody>
          <a:bodyPr wrap="square">
            <a:spAutoFit/>
          </a:bodyPr>
          <a:lstStyle/>
          <a:p>
            <a:r>
              <a:rPr lang="de-DE" b="1" dirty="0"/>
              <a:t>Im Anschluss:</a:t>
            </a:r>
          </a:p>
          <a:p>
            <a:pPr marL="285750" indent="-285750">
              <a:buFont typeface="Arial" panose="020B0604020202020204" pitchFamily="34" charset="0"/>
              <a:buChar char="•"/>
            </a:pPr>
            <a:r>
              <a:rPr lang="de-DE" dirty="0"/>
              <a:t>Ggf. spontane Anschlussmeetings, wenn dringender Bedarf</a:t>
            </a:r>
          </a:p>
        </p:txBody>
      </p:sp>
      <p:sp>
        <p:nvSpPr>
          <p:cNvPr id="8" name="Textfeld 7">
            <a:extLst>
              <a:ext uri="{FF2B5EF4-FFF2-40B4-BE49-F238E27FC236}">
                <a16:creationId xmlns:a16="http://schemas.microsoft.com/office/drawing/2014/main" id="{022FD3D9-18EA-186C-8F62-C17C64EAC95D}"/>
              </a:ext>
            </a:extLst>
          </p:cNvPr>
          <p:cNvSpPr txBox="1"/>
          <p:nvPr/>
        </p:nvSpPr>
        <p:spPr>
          <a:xfrm>
            <a:off x="605648" y="3808933"/>
            <a:ext cx="8496302" cy="1200329"/>
          </a:xfrm>
          <a:prstGeom prst="rect">
            <a:avLst/>
          </a:prstGeom>
          <a:noFill/>
        </p:spPr>
        <p:txBody>
          <a:bodyPr wrap="square">
            <a:spAutoFit/>
          </a:bodyPr>
          <a:lstStyle/>
          <a:p>
            <a:r>
              <a:rPr lang="de-DE" b="1" dirty="0"/>
              <a:t>Ziele:</a:t>
            </a:r>
          </a:p>
          <a:p>
            <a:pPr marL="285750" indent="-285750">
              <a:buFont typeface="Arial" panose="020B0604020202020204" pitchFamily="34" charset="0"/>
              <a:buChar char="•"/>
            </a:pPr>
            <a:r>
              <a:rPr lang="de-DE" dirty="0"/>
              <a:t>Alle Beteiligten haben einen Überblick über den aktuellen Stand</a:t>
            </a:r>
          </a:p>
          <a:p>
            <a:pPr marL="285750" indent="-285750">
              <a:buFont typeface="Arial" panose="020B0604020202020204" pitchFamily="34" charset="0"/>
              <a:buChar char="•"/>
            </a:pPr>
            <a:r>
              <a:rPr lang="de-DE" dirty="0"/>
              <a:t>Falls nötig, werden Entscheidungen getroffen</a:t>
            </a:r>
          </a:p>
          <a:p>
            <a:pPr marL="285750" indent="-285750">
              <a:buFont typeface="Arial" panose="020B0604020202020204" pitchFamily="34" charset="0"/>
              <a:buChar char="•"/>
            </a:pPr>
            <a:r>
              <a:rPr lang="de-DE" dirty="0"/>
              <a:t>Allen ist klar, wo die aktuellen Prioritäten liegen und wer welchen Hut hat</a:t>
            </a:r>
          </a:p>
        </p:txBody>
      </p:sp>
      <p:sp>
        <p:nvSpPr>
          <p:cNvPr id="13" name="Textfeld 12">
            <a:extLst>
              <a:ext uri="{FF2B5EF4-FFF2-40B4-BE49-F238E27FC236}">
                <a16:creationId xmlns:a16="http://schemas.microsoft.com/office/drawing/2014/main" id="{8D049553-3C35-940E-DBCD-374EB32B9EF2}"/>
              </a:ext>
            </a:extLst>
          </p:cNvPr>
          <p:cNvSpPr txBox="1"/>
          <p:nvPr/>
        </p:nvSpPr>
        <p:spPr>
          <a:xfrm>
            <a:off x="281706" y="396487"/>
            <a:ext cx="8496302" cy="646331"/>
          </a:xfrm>
          <a:prstGeom prst="rect">
            <a:avLst/>
          </a:prstGeom>
          <a:noFill/>
        </p:spPr>
        <p:txBody>
          <a:bodyPr wrap="square">
            <a:spAutoFit/>
          </a:bodyPr>
          <a:lstStyle/>
          <a:p>
            <a:r>
              <a:rPr lang="de-DE" sz="3600" b="1" dirty="0"/>
              <a:t>Stand-Up Meeting</a:t>
            </a:r>
          </a:p>
        </p:txBody>
      </p:sp>
      <p:graphicFrame>
        <p:nvGraphicFramePr>
          <p:cNvPr id="16" name="Textfeld 5">
            <a:extLst>
              <a:ext uri="{FF2B5EF4-FFF2-40B4-BE49-F238E27FC236}">
                <a16:creationId xmlns:a16="http://schemas.microsoft.com/office/drawing/2014/main" id="{1F33E7EA-615A-E13E-E7E6-E97F4C7ACFB5}"/>
              </a:ext>
            </a:extLst>
          </p:cNvPr>
          <p:cNvGraphicFramePr/>
          <p:nvPr/>
        </p:nvGraphicFramePr>
        <p:xfrm>
          <a:off x="4036593" y="115614"/>
          <a:ext cx="8155407"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Ein Bild, das Text enthält.&#10;&#10;Automatisch generierte Beschreibung">
            <a:extLst>
              <a:ext uri="{FF2B5EF4-FFF2-40B4-BE49-F238E27FC236}">
                <a16:creationId xmlns:a16="http://schemas.microsoft.com/office/drawing/2014/main" id="{0CA56822-76EF-C67F-2E4E-4326C96C00F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648" y="5924324"/>
            <a:ext cx="2131461" cy="10165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30" name="Grafik 29" descr="Ein Bild, das Entwurf, Zeichnung, Kaffeetasse, Schwarzweiß enthält.&#10;&#10;Automatisch generierte Beschreibung">
            <a:extLst>
              <a:ext uri="{FF2B5EF4-FFF2-40B4-BE49-F238E27FC236}">
                <a16:creationId xmlns:a16="http://schemas.microsoft.com/office/drawing/2014/main" id="{BB118293-3CF1-E67D-4C91-C889A429F0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8938" y="3845719"/>
            <a:ext cx="1842567" cy="1964189"/>
          </a:xfrm>
          <a:prstGeom prst="rect">
            <a:avLst/>
          </a:prstGeom>
        </p:spPr>
      </p:pic>
    </p:spTree>
    <p:extLst>
      <p:ext uri="{BB962C8B-B14F-4D97-AF65-F5344CB8AC3E}">
        <p14:creationId xmlns:p14="http://schemas.microsoft.com/office/powerpoint/2010/main" val="1511081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8D049553-3C35-940E-DBCD-374EB32B9EF2}"/>
              </a:ext>
            </a:extLst>
          </p:cNvPr>
          <p:cNvSpPr txBox="1"/>
          <p:nvPr/>
        </p:nvSpPr>
        <p:spPr>
          <a:xfrm>
            <a:off x="323748" y="260770"/>
            <a:ext cx="8496302" cy="646331"/>
          </a:xfrm>
          <a:prstGeom prst="rect">
            <a:avLst/>
          </a:prstGeom>
          <a:noFill/>
        </p:spPr>
        <p:txBody>
          <a:bodyPr wrap="square">
            <a:spAutoFit/>
          </a:bodyPr>
          <a:lstStyle/>
          <a:p>
            <a:r>
              <a:rPr lang="de-DE" sz="3600" b="1" dirty="0" err="1"/>
              <a:t>Mind</a:t>
            </a:r>
            <a:r>
              <a:rPr lang="de-DE" sz="3600" b="1" dirty="0"/>
              <a:t> </a:t>
            </a:r>
            <a:r>
              <a:rPr lang="de-DE" sz="3600" b="1" dirty="0" err="1"/>
              <a:t>Sync</a:t>
            </a:r>
            <a:endParaRPr lang="de-DE" sz="3600" b="1" dirty="0"/>
          </a:p>
        </p:txBody>
      </p:sp>
      <p:pic>
        <p:nvPicPr>
          <p:cNvPr id="1026" name="Picture 2" descr="Ein Bild, das Text enthält.&#10;&#10;Automatisch generierte Beschreibung">
            <a:extLst>
              <a:ext uri="{FF2B5EF4-FFF2-40B4-BE49-F238E27FC236}">
                <a16:creationId xmlns:a16="http://schemas.microsoft.com/office/drawing/2014/main" id="{0CA56822-76EF-C67F-2E4E-4326C96C00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48" y="5924324"/>
            <a:ext cx="2131461" cy="10165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a:extLst>
              <a:ext uri="{FF2B5EF4-FFF2-40B4-BE49-F238E27FC236}">
                <a16:creationId xmlns:a16="http://schemas.microsoft.com/office/drawing/2014/main" id="{C4E83D33-1FDA-136D-BB22-22255BCD7ED3}"/>
              </a:ext>
            </a:extLst>
          </p:cNvPr>
          <p:cNvSpPr txBox="1"/>
          <p:nvPr/>
        </p:nvSpPr>
        <p:spPr>
          <a:xfrm>
            <a:off x="605648" y="2217110"/>
            <a:ext cx="6097554" cy="646331"/>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Dauer</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de-DE" sz="1800" dirty="0">
                <a:effectLst/>
                <a:latin typeface="Aptos" panose="020B0004020202020204" pitchFamily="34" charset="0"/>
                <a:ea typeface="Aptos" panose="020B0004020202020204" pitchFamily="34" charset="0"/>
                <a:cs typeface="Times New Roman" panose="02020603050405020304" pitchFamily="18" charset="0"/>
              </a:rPr>
              <a:t>Ca. 10-15 Minuten (inklusive Auswertung)</a:t>
            </a:r>
            <a:endParaRPr lang="de-DE" dirty="0"/>
          </a:p>
        </p:txBody>
      </p:sp>
      <p:sp>
        <p:nvSpPr>
          <p:cNvPr id="10" name="Textfeld 9">
            <a:extLst>
              <a:ext uri="{FF2B5EF4-FFF2-40B4-BE49-F238E27FC236}">
                <a16:creationId xmlns:a16="http://schemas.microsoft.com/office/drawing/2014/main" id="{BDFDF89E-4CCE-DC75-835B-A6E38CF1F67F}"/>
              </a:ext>
            </a:extLst>
          </p:cNvPr>
          <p:cNvSpPr txBox="1"/>
          <p:nvPr/>
        </p:nvSpPr>
        <p:spPr>
          <a:xfrm>
            <a:off x="605648" y="3895449"/>
            <a:ext cx="5155286" cy="1477328"/>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Material</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Karten von 1-100 oder alternativ Zettel, die man spontan mit Zahlen zwischen 1-100 beschriftet (nur so viele Zettel/Zahlen nötig, wie Teilnehmende).</a:t>
            </a:r>
          </a:p>
        </p:txBody>
      </p:sp>
      <p:sp>
        <p:nvSpPr>
          <p:cNvPr id="12" name="Textfeld 11">
            <a:extLst>
              <a:ext uri="{FF2B5EF4-FFF2-40B4-BE49-F238E27FC236}">
                <a16:creationId xmlns:a16="http://schemas.microsoft.com/office/drawing/2014/main" id="{214A8029-8874-7133-0F46-4DF8C720FBC4}"/>
              </a:ext>
            </a:extLst>
          </p:cNvPr>
          <p:cNvSpPr txBox="1"/>
          <p:nvPr/>
        </p:nvSpPr>
        <p:spPr>
          <a:xfrm>
            <a:off x="6096000" y="3019288"/>
            <a:ext cx="5539273" cy="2308324"/>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Aufbau</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Teilnehmende setzen sich um einen Tisch. Es werden an jeden Teilnehmenden verdeckt 3 Karten verteilt, die sich die Teilnehmenden danach ansehen dürfen. Die Teilnehmenden dürfen sich nicht über die Karten austauschen und auch sonst im weiteren Spielverlauf nicht miteinander kommunizieren. Aufgabe ist es, die Karten in Aufsteigender Reihenfolge abzulegen.</a:t>
            </a:r>
          </a:p>
        </p:txBody>
      </p:sp>
      <p:sp>
        <p:nvSpPr>
          <p:cNvPr id="26" name="Textfeld 25">
            <a:extLst>
              <a:ext uri="{FF2B5EF4-FFF2-40B4-BE49-F238E27FC236}">
                <a16:creationId xmlns:a16="http://schemas.microsoft.com/office/drawing/2014/main" id="{17CCA168-C65E-F2F6-686D-9CDED278814E}"/>
              </a:ext>
            </a:extLst>
          </p:cNvPr>
          <p:cNvSpPr txBox="1"/>
          <p:nvPr/>
        </p:nvSpPr>
        <p:spPr>
          <a:xfrm>
            <a:off x="605648" y="2917780"/>
            <a:ext cx="5155286" cy="923330"/>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Wann einsetzbar</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Als Einstieg ins Thema oder nach einem längeren Input zur Auflockerung.</a:t>
            </a:r>
          </a:p>
        </p:txBody>
      </p:sp>
      <p:sp>
        <p:nvSpPr>
          <p:cNvPr id="29" name="Textfeld 28">
            <a:extLst>
              <a:ext uri="{FF2B5EF4-FFF2-40B4-BE49-F238E27FC236}">
                <a16:creationId xmlns:a16="http://schemas.microsoft.com/office/drawing/2014/main" id="{12F8FFBF-8DBB-F3D6-3822-884658AAB576}"/>
              </a:ext>
            </a:extLst>
          </p:cNvPr>
          <p:cNvSpPr txBox="1"/>
          <p:nvPr/>
        </p:nvSpPr>
        <p:spPr>
          <a:xfrm>
            <a:off x="605648" y="962442"/>
            <a:ext cx="5155286" cy="1200329"/>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Ziel</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Die Teilnehmenden lernen, dass eine Gruppe nicht sofort perfekt funktioniert und sich die Gruppe aufeinander einspielen muss. </a:t>
            </a:r>
          </a:p>
        </p:txBody>
      </p:sp>
      <p:pic>
        <p:nvPicPr>
          <p:cNvPr id="40" name="Grafik 39" descr="Ein Bild, das Schwarz, Entwurf, Dunkelheit, Schwarzweiß enthält.&#10;&#10;Automatisch generierte Beschreibung">
            <a:extLst>
              <a:ext uri="{FF2B5EF4-FFF2-40B4-BE49-F238E27FC236}">
                <a16:creationId xmlns:a16="http://schemas.microsoft.com/office/drawing/2014/main" id="{5331F62E-591B-5E92-0FA0-6E614B19EB3D}"/>
              </a:ext>
            </a:extLst>
          </p:cNvPr>
          <p:cNvPicPr>
            <a:picLocks noChangeAspect="1"/>
          </p:cNvPicPr>
          <p:nvPr/>
        </p:nvPicPr>
        <p:blipFill rotWithShape="1">
          <a:blip r:embed="rId3">
            <a:extLst>
              <a:ext uri="{28A0092B-C50C-407E-A947-70E740481C1C}">
                <a14:useLocalDpi xmlns:a14="http://schemas.microsoft.com/office/drawing/2010/main" val="0"/>
              </a:ext>
            </a:extLst>
          </a:blip>
          <a:srcRect l="11764" t="31113" r="22317" b="18756"/>
          <a:stretch/>
        </p:blipFill>
        <p:spPr>
          <a:xfrm>
            <a:off x="6170274" y="431682"/>
            <a:ext cx="5390723" cy="2308324"/>
          </a:xfrm>
          <a:prstGeom prst="rect">
            <a:avLst/>
          </a:prstGeom>
        </p:spPr>
      </p:pic>
    </p:spTree>
    <p:extLst>
      <p:ext uri="{BB962C8B-B14F-4D97-AF65-F5344CB8AC3E}">
        <p14:creationId xmlns:p14="http://schemas.microsoft.com/office/powerpoint/2010/main" val="270887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n Bild, das Text enthält.&#10;&#10;Automatisch generierte Beschreibung">
            <a:extLst>
              <a:ext uri="{FF2B5EF4-FFF2-40B4-BE49-F238E27FC236}">
                <a16:creationId xmlns:a16="http://schemas.microsoft.com/office/drawing/2014/main" id="{0CA56822-76EF-C67F-2E4E-4326C96C00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648" y="5924324"/>
            <a:ext cx="2131461" cy="101654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F5F53A14-E15E-FF91-FCB8-39EF0BE36721}"/>
              </a:ext>
            </a:extLst>
          </p:cNvPr>
          <p:cNvSpPr txBox="1"/>
          <p:nvPr/>
        </p:nvSpPr>
        <p:spPr>
          <a:xfrm>
            <a:off x="769653" y="282341"/>
            <a:ext cx="5155286" cy="4247317"/>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Durchführung</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Die Teilnehmenden werden gebeten, die Hände auf den Tisch zu legen und sich innerlich miteinander zu synchronisieren. Sobald die Teilnehmenden die Hände vom Tisch nehmen, beginnt das Spiel. Wer meint, dass es der passende Zeitpunkt für seine Karte ist, legt diese offen auf den Tisch. Dies geht so lange weiter, bis alle Karten gelegt worden sind oder niemand mehr eine Karte legen kann.</a:t>
            </a: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Wenn alle Karten gelegt worden sind, ist die Gruppe perfekt synchronisiert. Sind noch Karten übrig, kann noch eine Runde gespielt werden. Vielleicht funktioniert es dann besser und die Teilnehmenden „synchronisieren“ sich stärker.</a:t>
            </a:r>
          </a:p>
        </p:txBody>
      </p:sp>
      <p:sp>
        <p:nvSpPr>
          <p:cNvPr id="3" name="Textfeld 2">
            <a:extLst>
              <a:ext uri="{FF2B5EF4-FFF2-40B4-BE49-F238E27FC236}">
                <a16:creationId xmlns:a16="http://schemas.microsoft.com/office/drawing/2014/main" id="{55AEA411-FB9E-F249-DAF5-580A092BFE7F}"/>
              </a:ext>
            </a:extLst>
          </p:cNvPr>
          <p:cNvSpPr txBox="1"/>
          <p:nvPr/>
        </p:nvSpPr>
        <p:spPr>
          <a:xfrm>
            <a:off x="769653" y="4571595"/>
            <a:ext cx="5155286" cy="1200329"/>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Abwandlung</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Es können auch mehr oder weniger als 3 Karten verteilt werden. Dies macht das Spiel leichter (weniger Karten) oder schwerer (mehr Karten).</a:t>
            </a:r>
          </a:p>
        </p:txBody>
      </p:sp>
      <p:sp>
        <p:nvSpPr>
          <p:cNvPr id="4" name="Textfeld 3">
            <a:extLst>
              <a:ext uri="{FF2B5EF4-FFF2-40B4-BE49-F238E27FC236}">
                <a16:creationId xmlns:a16="http://schemas.microsoft.com/office/drawing/2014/main" id="{7529E5BB-0487-BFA3-1E90-E9D105C9D070}"/>
              </a:ext>
            </a:extLst>
          </p:cNvPr>
          <p:cNvSpPr txBox="1"/>
          <p:nvPr/>
        </p:nvSpPr>
        <p:spPr>
          <a:xfrm>
            <a:off x="6096000" y="282341"/>
            <a:ext cx="5539273" cy="2308324"/>
          </a:xfrm>
          <a:prstGeom prst="rect">
            <a:avLst/>
          </a:prstGeom>
          <a:noFill/>
        </p:spPr>
        <p:txBody>
          <a:bodyPr wrap="square">
            <a:spAutoFit/>
          </a:bodyPr>
          <a:lstStyle/>
          <a:p>
            <a:pPr algn="just"/>
            <a:r>
              <a:rPr lang="de-DE" sz="1800" b="1" kern="100" dirty="0">
                <a:effectLst/>
                <a:latin typeface="Aptos" panose="020B0004020202020204" pitchFamily="34" charset="0"/>
                <a:ea typeface="Aptos" panose="020B0004020202020204" pitchFamily="34" charset="0"/>
                <a:cs typeface="Times New Roman" panose="02020603050405020304" pitchFamily="18" charset="0"/>
              </a:rPr>
              <a:t>Tipp</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In der Regel zählen einige Teilnehmende innerlich von 1-100 mit. Dabei hat aber jeder sein eigenes Zähltempo und es wird nicht direkt gelingen, die Karten richtig abzulegen. Sobald alle Teilnehmenden erkennen, dass es darum geht, einen synchronisierten Takt zu finden, wird das Spiel deutlich leichter und die Karten werden in der richtigen Reihenfolge gelegt.</a:t>
            </a:r>
          </a:p>
        </p:txBody>
      </p:sp>
      <p:sp>
        <p:nvSpPr>
          <p:cNvPr id="7" name="Textfeld 6">
            <a:extLst>
              <a:ext uri="{FF2B5EF4-FFF2-40B4-BE49-F238E27FC236}">
                <a16:creationId xmlns:a16="http://schemas.microsoft.com/office/drawing/2014/main" id="{5FB82857-E9B6-C2AE-2F5C-7528741422F8}"/>
              </a:ext>
            </a:extLst>
          </p:cNvPr>
          <p:cNvSpPr txBox="1"/>
          <p:nvPr/>
        </p:nvSpPr>
        <p:spPr>
          <a:xfrm>
            <a:off x="6095999" y="2720605"/>
            <a:ext cx="5539273" cy="923330"/>
          </a:xfrm>
          <a:prstGeom prst="rect">
            <a:avLst/>
          </a:prstGeom>
          <a:noFill/>
        </p:spPr>
        <p:txBody>
          <a:bodyPr wrap="square">
            <a:spAutoFit/>
          </a:bodyPr>
          <a:lstStyle/>
          <a:p>
            <a:pPr algn="just"/>
            <a:r>
              <a:rPr lang="de-DE" sz="1800" b="1" kern="100" dirty="0" err="1">
                <a:effectLst/>
                <a:latin typeface="Aptos" panose="020B0004020202020204" pitchFamily="34" charset="0"/>
                <a:ea typeface="Aptos" panose="020B0004020202020204" pitchFamily="34" charset="0"/>
                <a:cs typeface="Times New Roman" panose="02020603050405020304" pitchFamily="18" charset="0"/>
              </a:rPr>
              <a:t>Credits</a:t>
            </a:r>
            <a:endParaRPr lang="de-DE"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r>
              <a:rPr lang="de-DE" sz="1800" kern="100" dirty="0">
                <a:effectLst/>
                <a:latin typeface="Aptos" panose="020B0004020202020204" pitchFamily="34" charset="0"/>
                <a:ea typeface="Aptos" panose="020B0004020202020204" pitchFamily="34" charset="0"/>
                <a:cs typeface="Times New Roman" panose="02020603050405020304" pitchFamily="18" charset="0"/>
              </a:rPr>
              <a:t>Die Methode ist angelehnt an das Kartenspiel „The Game“ von Steffen Benndorf.</a:t>
            </a:r>
          </a:p>
        </p:txBody>
      </p:sp>
      <p:pic>
        <p:nvPicPr>
          <p:cNvPr id="9" name="Grafik 8" descr="Ein Bild, das Handschrift, Schwarz, Zeichnung, Schrift enthält.&#10;&#10;Automatisch generierte Beschreibung">
            <a:extLst>
              <a:ext uri="{FF2B5EF4-FFF2-40B4-BE49-F238E27FC236}">
                <a16:creationId xmlns:a16="http://schemas.microsoft.com/office/drawing/2014/main" id="{0ED56B9F-5C1C-E9E3-A335-B5F9E0726069}"/>
              </a:ext>
            </a:extLst>
          </p:cNvPr>
          <p:cNvPicPr>
            <a:picLocks noChangeAspect="1"/>
          </p:cNvPicPr>
          <p:nvPr/>
        </p:nvPicPr>
        <p:blipFill rotWithShape="1">
          <a:blip r:embed="rId3">
            <a:extLst>
              <a:ext uri="{28A0092B-C50C-407E-A947-70E740481C1C}">
                <a14:useLocalDpi xmlns:a14="http://schemas.microsoft.com/office/drawing/2010/main" val="0"/>
              </a:ext>
            </a:extLst>
          </a:blip>
          <a:srcRect l="21661" t="34658" r="33428" b="31737"/>
          <a:stretch/>
        </p:blipFill>
        <p:spPr>
          <a:xfrm>
            <a:off x="6770917" y="3950465"/>
            <a:ext cx="4323182" cy="1821459"/>
          </a:xfrm>
          <a:prstGeom prst="rect">
            <a:avLst/>
          </a:prstGeom>
        </p:spPr>
      </p:pic>
    </p:spTree>
    <p:extLst>
      <p:ext uri="{BB962C8B-B14F-4D97-AF65-F5344CB8AC3E}">
        <p14:creationId xmlns:p14="http://schemas.microsoft.com/office/powerpoint/2010/main" val="1534259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8D049553-3C35-940E-DBCD-374EB32B9EF2}"/>
              </a:ext>
            </a:extLst>
          </p:cNvPr>
          <p:cNvSpPr txBox="1"/>
          <p:nvPr/>
        </p:nvSpPr>
        <p:spPr>
          <a:xfrm>
            <a:off x="323748" y="260770"/>
            <a:ext cx="8496302" cy="646331"/>
          </a:xfrm>
          <a:prstGeom prst="rect">
            <a:avLst/>
          </a:prstGeom>
          <a:noFill/>
        </p:spPr>
        <p:txBody>
          <a:bodyPr wrap="square">
            <a:spAutoFit/>
          </a:bodyPr>
          <a:lstStyle/>
          <a:p>
            <a:r>
              <a:rPr lang="de-DE" sz="3600" b="1" dirty="0"/>
              <a:t>Systemisches </a:t>
            </a:r>
            <a:r>
              <a:rPr lang="de-DE" sz="3600" b="1" dirty="0" err="1"/>
              <a:t>Konsensieren</a:t>
            </a:r>
            <a:endParaRPr lang="de-DE" sz="3600" b="1" dirty="0"/>
          </a:p>
        </p:txBody>
      </p:sp>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2" name="Textfeld 11">
            <a:extLst>
              <a:ext uri="{FF2B5EF4-FFF2-40B4-BE49-F238E27FC236}">
                <a16:creationId xmlns:a16="http://schemas.microsoft.com/office/drawing/2014/main" id="{214A8029-8874-7133-0F46-4DF8C720FBC4}"/>
              </a:ext>
            </a:extLst>
          </p:cNvPr>
          <p:cNvSpPr txBox="1"/>
          <p:nvPr/>
        </p:nvSpPr>
        <p:spPr>
          <a:xfrm>
            <a:off x="6096000" y="2265771"/>
            <a:ext cx="5539273" cy="3416320"/>
          </a:xfrm>
          <a:prstGeom prst="rect">
            <a:avLst/>
          </a:prstGeom>
          <a:noFill/>
        </p:spPr>
        <p:txBody>
          <a:bodyPr wrap="square">
            <a:spAutoFit/>
          </a:bodyPr>
          <a:lstStyle/>
          <a:p>
            <a:pPr algn="just"/>
            <a:r>
              <a:rPr lang="de-DE" b="1" kern="100" dirty="0">
                <a:effectLst/>
                <a:latin typeface="+mj-lt"/>
                <a:ea typeface="Aptos" panose="020B0004020202020204" pitchFamily="34" charset="0"/>
                <a:cs typeface="Times New Roman" panose="02020603050405020304" pitchFamily="18" charset="0"/>
              </a:rPr>
              <a:t>Vorteile des Systemischen </a:t>
            </a:r>
            <a:r>
              <a:rPr lang="de-DE" b="1" kern="100" dirty="0" err="1">
                <a:effectLst/>
                <a:latin typeface="+mj-lt"/>
                <a:ea typeface="Aptos" panose="020B0004020202020204" pitchFamily="34" charset="0"/>
                <a:cs typeface="Times New Roman" panose="02020603050405020304" pitchFamily="18" charset="0"/>
              </a:rPr>
              <a:t>Konsensierens</a:t>
            </a:r>
            <a:endParaRPr lang="de-DE" b="1" kern="100" dirty="0">
              <a:effectLst/>
              <a:latin typeface="+mj-lt"/>
              <a:ea typeface="Aptos" panose="020B0004020202020204" pitchFamily="34" charset="0"/>
              <a:cs typeface="Times New Roman" panose="02020603050405020304" pitchFamily="18" charset="0"/>
            </a:endParaRPr>
          </a:p>
          <a:p>
            <a:pPr algn="just"/>
            <a:r>
              <a:rPr lang="de-DE" u="sng" kern="100" dirty="0">
                <a:effectLst/>
                <a:latin typeface="+mj-lt"/>
                <a:ea typeface="Aptos" panose="020B0004020202020204" pitchFamily="34" charset="0"/>
                <a:cs typeface="Times New Roman" panose="02020603050405020304" pitchFamily="18" charset="0"/>
              </a:rPr>
              <a:t>Reduzierung von Konflikten:</a:t>
            </a:r>
          </a:p>
          <a:p>
            <a:pPr algn="just"/>
            <a:r>
              <a:rPr lang="de-DE" kern="100" dirty="0">
                <a:effectLst/>
                <a:latin typeface="+mj-lt"/>
                <a:ea typeface="Aptos" panose="020B0004020202020204" pitchFamily="34" charset="0"/>
                <a:cs typeface="Times New Roman" panose="02020603050405020304" pitchFamily="18" charset="0"/>
              </a:rPr>
              <a:t>Indem der Fokus auf den </a:t>
            </a:r>
            <a:r>
              <a:rPr lang="de-DE" dirty="0">
                <a:solidFill>
                  <a:srgbClr val="111111"/>
                </a:solidFill>
                <a:latin typeface="+mj-lt"/>
                <a:ea typeface="Roboto" panose="02000000000000000000" pitchFamily="2" charset="0"/>
                <a:cs typeface="Roboto" panose="02000000000000000000" pitchFamily="2" charset="0"/>
              </a:rPr>
              <a:t>geringsten</a:t>
            </a:r>
            <a:r>
              <a:rPr lang="de-DE" kern="100" dirty="0">
                <a:effectLst/>
                <a:latin typeface="+mj-lt"/>
                <a:ea typeface="Aptos" panose="020B0004020202020204" pitchFamily="34" charset="0"/>
                <a:cs typeface="Times New Roman" panose="02020603050405020304" pitchFamily="18" charset="0"/>
              </a:rPr>
              <a:t> Widerstand gelegt wird, werden Konflikte minimiert.</a:t>
            </a:r>
          </a:p>
          <a:p>
            <a:pPr algn="just"/>
            <a:endParaRPr lang="de-DE" kern="100" dirty="0">
              <a:effectLst/>
              <a:latin typeface="+mj-lt"/>
              <a:ea typeface="Aptos" panose="020B0004020202020204" pitchFamily="34" charset="0"/>
              <a:cs typeface="Times New Roman" panose="02020603050405020304" pitchFamily="18" charset="0"/>
            </a:endParaRPr>
          </a:p>
          <a:p>
            <a:pPr algn="just"/>
            <a:r>
              <a:rPr lang="de-DE" u="sng" kern="100" dirty="0">
                <a:effectLst/>
                <a:latin typeface="+mj-lt"/>
                <a:ea typeface="Aptos" panose="020B0004020202020204" pitchFamily="34" charset="0"/>
                <a:cs typeface="Times New Roman" panose="02020603050405020304" pitchFamily="18" charset="0"/>
              </a:rPr>
              <a:t>Fördert Beteiligung:</a:t>
            </a:r>
          </a:p>
          <a:p>
            <a:pPr algn="just"/>
            <a:r>
              <a:rPr lang="de-DE" kern="100" dirty="0">
                <a:effectLst/>
                <a:latin typeface="+mj-lt"/>
                <a:ea typeface="Aptos" panose="020B0004020202020204" pitchFamily="34" charset="0"/>
                <a:cs typeface="Times New Roman" panose="02020603050405020304" pitchFamily="18" charset="0"/>
              </a:rPr>
              <a:t>Alle Gruppenmitglieder haben die Möglichkeit, ihre Meinung und ihren Widerstand zu äußern.</a:t>
            </a:r>
          </a:p>
          <a:p>
            <a:pPr algn="just"/>
            <a:endParaRPr lang="de-DE" kern="100" dirty="0">
              <a:effectLst/>
              <a:latin typeface="+mj-lt"/>
              <a:ea typeface="Aptos" panose="020B0004020202020204" pitchFamily="34" charset="0"/>
              <a:cs typeface="Times New Roman" panose="02020603050405020304" pitchFamily="18" charset="0"/>
            </a:endParaRPr>
          </a:p>
          <a:p>
            <a:pPr algn="just"/>
            <a:r>
              <a:rPr lang="de-DE" u="sng" kern="100" dirty="0">
                <a:effectLst/>
                <a:latin typeface="+mj-lt"/>
                <a:ea typeface="Aptos" panose="020B0004020202020204" pitchFamily="34" charset="0"/>
                <a:cs typeface="Times New Roman" panose="02020603050405020304" pitchFamily="18" charset="0"/>
              </a:rPr>
              <a:t>Effizientere Lösungen:</a:t>
            </a:r>
          </a:p>
          <a:p>
            <a:pPr algn="just"/>
            <a:r>
              <a:rPr lang="de-DE" kern="100" dirty="0">
                <a:effectLst/>
                <a:latin typeface="+mj-lt"/>
                <a:ea typeface="Aptos" panose="020B0004020202020204" pitchFamily="34" charset="0"/>
                <a:cs typeface="Times New Roman" panose="02020603050405020304" pitchFamily="18" charset="0"/>
              </a:rPr>
              <a:t>Lösungen, die den geringsten Widerstand hervorrufen, sind oft tragfähiger und nachhaltiger.</a:t>
            </a:r>
          </a:p>
        </p:txBody>
      </p:sp>
      <p:sp>
        <p:nvSpPr>
          <p:cNvPr id="29" name="Textfeld 28">
            <a:extLst>
              <a:ext uri="{FF2B5EF4-FFF2-40B4-BE49-F238E27FC236}">
                <a16:creationId xmlns:a16="http://schemas.microsoft.com/office/drawing/2014/main" id="{12F8FFBF-8DBB-F3D6-3822-884658AAB576}"/>
              </a:ext>
            </a:extLst>
          </p:cNvPr>
          <p:cNvSpPr txBox="1"/>
          <p:nvPr/>
        </p:nvSpPr>
        <p:spPr>
          <a:xfrm>
            <a:off x="605648" y="1015470"/>
            <a:ext cx="5155286" cy="3855094"/>
          </a:xfrm>
          <a:prstGeom prst="rect">
            <a:avLst/>
          </a:prstGeom>
          <a:noFill/>
        </p:spPr>
        <p:txBody>
          <a:bodyPr wrap="square">
            <a:spAutoFit/>
          </a:bodyPr>
          <a:lstStyle/>
          <a:p>
            <a:pPr algn="just"/>
            <a:r>
              <a:rPr lang="de-DE" b="1" kern="100" dirty="0">
                <a:effectLst/>
                <a:latin typeface="+mj-lt"/>
                <a:ea typeface="Aptos" panose="020B0004020202020204" pitchFamily="34" charset="0"/>
                <a:cs typeface="Times New Roman" panose="02020603050405020304" pitchFamily="18" charset="0"/>
              </a:rPr>
              <a:t>Ziel</a:t>
            </a:r>
          </a:p>
          <a:p>
            <a:pPr algn="just"/>
            <a:r>
              <a:rPr lang="de-DE" dirty="0">
                <a:solidFill>
                  <a:srgbClr val="111111"/>
                </a:solidFill>
                <a:effectLst/>
                <a:latin typeface="+mj-lt"/>
                <a:ea typeface="Roboto" panose="02000000000000000000" pitchFamily="2" charset="0"/>
                <a:cs typeface="Roboto" panose="02000000000000000000" pitchFamily="2" charset="0"/>
              </a:rPr>
              <a:t>Das Systemische </a:t>
            </a:r>
            <a:r>
              <a:rPr lang="de-DE" dirty="0" err="1">
                <a:solidFill>
                  <a:srgbClr val="111111"/>
                </a:solidFill>
                <a:effectLst/>
                <a:latin typeface="+mj-lt"/>
                <a:ea typeface="Roboto" panose="02000000000000000000" pitchFamily="2" charset="0"/>
                <a:cs typeface="Roboto" panose="02000000000000000000" pitchFamily="2" charset="0"/>
              </a:rPr>
              <a:t>Konsensieren</a:t>
            </a:r>
            <a:r>
              <a:rPr lang="de-DE" dirty="0">
                <a:solidFill>
                  <a:srgbClr val="111111"/>
                </a:solidFill>
                <a:effectLst/>
                <a:latin typeface="+mj-lt"/>
                <a:ea typeface="Roboto" panose="02000000000000000000" pitchFamily="2" charset="0"/>
                <a:cs typeface="Roboto" panose="02000000000000000000" pitchFamily="2" charset="0"/>
              </a:rPr>
              <a:t> ist eine Entscheidungsfindungsmethode, die darauf abzielt, den Widerstand gegen Vorschläge zu minimieren und Lösungen zu finden, die von der Gruppe am wenigsten abgelehnt werden. Es wird häufig in Gruppen oder Teams verwendet, um kollektive Entscheidungen zu treffen, die von allen Mitgliedern unterstützt werden können.</a:t>
            </a:r>
            <a:endParaRPr lang="de-DE" dirty="0">
              <a:effectLst/>
              <a:latin typeface="+mj-lt"/>
              <a:ea typeface="Aptos" panose="020B0004020202020204" pitchFamily="34" charset="0"/>
              <a:cs typeface="Times New Roman" panose="02020603050405020304" pitchFamily="18" charset="0"/>
            </a:endParaRPr>
          </a:p>
          <a:p>
            <a:pPr algn="just">
              <a:lnSpc>
                <a:spcPct val="107000"/>
              </a:lnSpc>
              <a:spcBef>
                <a:spcPts val="900"/>
              </a:spcBef>
              <a:spcAft>
                <a:spcPts val="800"/>
              </a:spcAft>
            </a:pPr>
            <a:r>
              <a:rPr lang="de-DE" dirty="0">
                <a:solidFill>
                  <a:srgbClr val="111111"/>
                </a:solidFill>
                <a:effectLst/>
                <a:latin typeface="+mj-lt"/>
                <a:ea typeface="Roboto" panose="02000000000000000000" pitchFamily="2" charset="0"/>
                <a:cs typeface="Roboto" panose="02000000000000000000" pitchFamily="2" charset="0"/>
              </a:rPr>
              <a:t>Dies fördert die Akzeptanz und Zufriedenheit aller Beteiligten und führt zu nachhaltigeren Entscheidungen.</a:t>
            </a:r>
            <a:endParaRPr lang="de-DE" dirty="0">
              <a:effectLst/>
              <a:latin typeface="+mj-lt"/>
              <a:ea typeface="Aptos" panose="020B0004020202020204" pitchFamily="34" charset="0"/>
              <a:cs typeface="Times New Roman" panose="02020603050405020304" pitchFamily="18" charset="0"/>
            </a:endParaRPr>
          </a:p>
        </p:txBody>
      </p:sp>
      <p:pic>
        <p:nvPicPr>
          <p:cNvPr id="3" name="Grafik 2" descr="Ein Bild, das Schwarz, Dunkelheit enthält.&#10;&#10;Automatisch generierte Beschreibung">
            <a:extLst>
              <a:ext uri="{FF2B5EF4-FFF2-40B4-BE49-F238E27FC236}">
                <a16:creationId xmlns:a16="http://schemas.microsoft.com/office/drawing/2014/main" id="{473245F0-3FF9-476D-E0BA-F9DC46C968D1}"/>
              </a:ext>
            </a:extLst>
          </p:cNvPr>
          <p:cNvPicPr>
            <a:picLocks noChangeAspect="1"/>
          </p:cNvPicPr>
          <p:nvPr/>
        </p:nvPicPr>
        <p:blipFill rotWithShape="1">
          <a:blip r:embed="rId2">
            <a:extLst>
              <a:ext uri="{28A0092B-C50C-407E-A947-70E740481C1C}">
                <a14:useLocalDpi xmlns:a14="http://schemas.microsoft.com/office/drawing/2010/main" val="0"/>
              </a:ext>
            </a:extLst>
          </a:blip>
          <a:srcRect l="31347" t="22726" r="30705" b="29731"/>
          <a:stretch/>
        </p:blipFill>
        <p:spPr>
          <a:xfrm>
            <a:off x="7819053" y="161982"/>
            <a:ext cx="2694820" cy="1900995"/>
          </a:xfrm>
          <a:prstGeom prst="rect">
            <a:avLst/>
          </a:prstGeom>
        </p:spPr>
      </p:pic>
      <p:pic>
        <p:nvPicPr>
          <p:cNvPr id="4" name="Grafik 3" descr="Ein Bild, das Text, Schrift, Grafiken, Grafikdesign enthält.&#10;&#10;Automatisch generierte Beschreibung">
            <a:extLst>
              <a:ext uri="{FF2B5EF4-FFF2-40B4-BE49-F238E27FC236}">
                <a16:creationId xmlns:a16="http://schemas.microsoft.com/office/drawing/2014/main" id="{A5A29FD4-3A60-4748-63E6-087B9F5F6F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359"/>
          <a:stretch/>
        </p:blipFill>
        <p:spPr>
          <a:xfrm>
            <a:off x="769653" y="6124510"/>
            <a:ext cx="2498702" cy="581090"/>
          </a:xfrm>
          <a:prstGeom prst="rect">
            <a:avLst/>
          </a:prstGeom>
        </p:spPr>
      </p:pic>
    </p:spTree>
    <p:extLst>
      <p:ext uri="{BB962C8B-B14F-4D97-AF65-F5344CB8AC3E}">
        <p14:creationId xmlns:p14="http://schemas.microsoft.com/office/powerpoint/2010/main" val="2969418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 name="Textfeld 1">
            <a:extLst>
              <a:ext uri="{FF2B5EF4-FFF2-40B4-BE49-F238E27FC236}">
                <a16:creationId xmlns:a16="http://schemas.microsoft.com/office/drawing/2014/main" id="{F5F53A14-E15E-FF91-FCB8-39EF0BE36721}"/>
              </a:ext>
            </a:extLst>
          </p:cNvPr>
          <p:cNvSpPr txBox="1"/>
          <p:nvPr/>
        </p:nvSpPr>
        <p:spPr>
          <a:xfrm>
            <a:off x="769653" y="282341"/>
            <a:ext cx="5155286" cy="2308324"/>
          </a:xfrm>
          <a:prstGeom prst="rect">
            <a:avLst/>
          </a:prstGeom>
          <a:noFill/>
        </p:spPr>
        <p:txBody>
          <a:bodyPr wrap="square">
            <a:spAutoFit/>
          </a:bodyPr>
          <a:lstStyle/>
          <a:p>
            <a:pPr algn="just"/>
            <a:r>
              <a:rPr lang="de-DE" b="1" kern="100" dirty="0">
                <a:effectLst/>
                <a:latin typeface="+mj-lt"/>
                <a:ea typeface="Aptos" panose="020B0004020202020204" pitchFamily="34" charset="0"/>
                <a:cs typeface="Times New Roman" panose="02020603050405020304" pitchFamily="18" charset="0"/>
              </a:rPr>
              <a:t>Ablauf</a:t>
            </a:r>
          </a:p>
          <a:p>
            <a:pPr algn="just"/>
            <a:endParaRPr lang="de-DE" u="sng" kern="100" dirty="0">
              <a:effectLst/>
              <a:latin typeface="+mj-lt"/>
              <a:ea typeface="Aptos" panose="020B0004020202020204" pitchFamily="34" charset="0"/>
              <a:cs typeface="Times New Roman" panose="02020603050405020304" pitchFamily="18" charset="0"/>
            </a:endParaRPr>
          </a:p>
          <a:p>
            <a:pPr algn="just"/>
            <a:r>
              <a:rPr lang="de-DE" u="sng" kern="100" dirty="0">
                <a:effectLst/>
                <a:latin typeface="+mj-lt"/>
                <a:ea typeface="Aptos" panose="020B0004020202020204" pitchFamily="34" charset="0"/>
                <a:cs typeface="Times New Roman" panose="02020603050405020304" pitchFamily="18" charset="0"/>
              </a:rPr>
              <a:t>1. Einführung</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Erklären Sie den Teilnehmern das Ziel und den Ablauf der Methode</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Betonen Sie, dass es darum geht, den geringsten Widerstand zu finden und nicht den größten Konsens.</a:t>
            </a:r>
          </a:p>
        </p:txBody>
      </p:sp>
      <p:sp>
        <p:nvSpPr>
          <p:cNvPr id="4" name="Textfeld 3">
            <a:extLst>
              <a:ext uri="{FF2B5EF4-FFF2-40B4-BE49-F238E27FC236}">
                <a16:creationId xmlns:a16="http://schemas.microsoft.com/office/drawing/2014/main" id="{7529E5BB-0487-BFA3-1E90-E9D105C9D070}"/>
              </a:ext>
            </a:extLst>
          </p:cNvPr>
          <p:cNvSpPr txBox="1"/>
          <p:nvPr/>
        </p:nvSpPr>
        <p:spPr>
          <a:xfrm>
            <a:off x="6096000" y="282341"/>
            <a:ext cx="5539273" cy="2766463"/>
          </a:xfrm>
          <a:prstGeom prst="rect">
            <a:avLst/>
          </a:prstGeom>
          <a:noFill/>
        </p:spPr>
        <p:txBody>
          <a:bodyPr wrap="square">
            <a:spAutoFit/>
          </a:bodyPr>
          <a:lstStyle/>
          <a:p>
            <a:pPr algn="just"/>
            <a:r>
              <a:rPr lang="de-DE" u="sng" kern="100" dirty="0">
                <a:effectLst/>
                <a:latin typeface="+mj-lt"/>
                <a:ea typeface="Aptos" panose="020B0004020202020204" pitchFamily="34" charset="0"/>
                <a:cs typeface="Times New Roman" panose="02020603050405020304" pitchFamily="18" charset="0"/>
              </a:rPr>
              <a:t>3. Vorschläge sammeln</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Die Teilnehmer sammeln verschiedene Vorschläge zur Lösung des Problems.</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Alle Vorschläge werden dokumentiert, ohne sie zu bewerten.</a:t>
            </a:r>
          </a:p>
          <a:p>
            <a:pPr algn="just">
              <a:lnSpc>
                <a:spcPct val="107000"/>
              </a:lnSpc>
              <a:spcBef>
                <a:spcPts val="900"/>
              </a:spcBef>
            </a:pPr>
            <a:r>
              <a:rPr lang="de-DE" b="1" dirty="0">
                <a:solidFill>
                  <a:srgbClr val="111111"/>
                </a:solidFill>
                <a:latin typeface="+mj-lt"/>
                <a:ea typeface="Roboto" panose="02000000000000000000" pitchFamily="2" charset="0"/>
                <a:cs typeface="Roboto" panose="02000000000000000000" pitchFamily="2" charset="0"/>
              </a:rPr>
              <a:t>Beispiel:</a:t>
            </a:r>
          </a:p>
          <a:p>
            <a:pPr algn="just">
              <a:lnSpc>
                <a:spcPct val="107000"/>
              </a:lnSpc>
            </a:pPr>
            <a:r>
              <a:rPr lang="de-DE" dirty="0">
                <a:solidFill>
                  <a:srgbClr val="111111"/>
                </a:solidFill>
                <a:latin typeface="+mj-lt"/>
                <a:ea typeface="Roboto" panose="02000000000000000000" pitchFamily="2" charset="0"/>
                <a:cs typeface="Roboto" panose="02000000000000000000" pitchFamily="2" charset="0"/>
              </a:rPr>
              <a:t>Vorschlag 1: Berlin</a:t>
            </a:r>
          </a:p>
          <a:p>
            <a:pPr algn="just">
              <a:lnSpc>
                <a:spcPct val="107000"/>
              </a:lnSpc>
            </a:pPr>
            <a:r>
              <a:rPr lang="de-DE" dirty="0">
                <a:solidFill>
                  <a:srgbClr val="111111"/>
                </a:solidFill>
                <a:latin typeface="+mj-lt"/>
                <a:ea typeface="Roboto" panose="02000000000000000000" pitchFamily="2" charset="0"/>
                <a:cs typeface="Roboto" panose="02000000000000000000" pitchFamily="2" charset="0"/>
              </a:rPr>
              <a:t>Vorschlag 2: München</a:t>
            </a:r>
          </a:p>
          <a:p>
            <a:pPr algn="just">
              <a:lnSpc>
                <a:spcPct val="107000"/>
              </a:lnSpc>
            </a:pPr>
            <a:r>
              <a:rPr lang="de-DE" dirty="0">
                <a:solidFill>
                  <a:srgbClr val="111111"/>
                </a:solidFill>
                <a:latin typeface="+mj-lt"/>
                <a:ea typeface="Roboto" panose="02000000000000000000" pitchFamily="2" charset="0"/>
                <a:cs typeface="Roboto" panose="02000000000000000000" pitchFamily="2" charset="0"/>
              </a:rPr>
              <a:t>Vorschlag 3: Hamburg </a:t>
            </a:r>
          </a:p>
        </p:txBody>
      </p:sp>
      <p:sp>
        <p:nvSpPr>
          <p:cNvPr id="6" name="Textfeld 5">
            <a:extLst>
              <a:ext uri="{FF2B5EF4-FFF2-40B4-BE49-F238E27FC236}">
                <a16:creationId xmlns:a16="http://schemas.microsoft.com/office/drawing/2014/main" id="{5D30933C-0211-3D3F-3954-4DE6464D5795}"/>
              </a:ext>
            </a:extLst>
          </p:cNvPr>
          <p:cNvSpPr txBox="1"/>
          <p:nvPr/>
        </p:nvSpPr>
        <p:spPr>
          <a:xfrm>
            <a:off x="769653" y="2274340"/>
            <a:ext cx="5155286" cy="3275064"/>
          </a:xfrm>
          <a:prstGeom prst="rect">
            <a:avLst/>
          </a:prstGeom>
          <a:noFill/>
        </p:spPr>
        <p:txBody>
          <a:bodyPr wrap="square">
            <a:spAutoFit/>
          </a:bodyPr>
          <a:lstStyle/>
          <a:p>
            <a:pPr algn="just">
              <a:lnSpc>
                <a:spcPct val="107000"/>
              </a:lnSpc>
              <a:spcBef>
                <a:spcPts val="900"/>
              </a:spcBef>
            </a:pPr>
            <a:endParaRPr lang="de-DE" u="sng" kern="100" dirty="0">
              <a:latin typeface="+mj-lt"/>
              <a:cs typeface="Times New Roman" panose="02020603050405020304" pitchFamily="18" charset="0"/>
            </a:endParaRPr>
          </a:p>
          <a:p>
            <a:pPr algn="just">
              <a:lnSpc>
                <a:spcPct val="107000"/>
              </a:lnSpc>
              <a:spcBef>
                <a:spcPts val="900"/>
              </a:spcBef>
            </a:pPr>
            <a:r>
              <a:rPr lang="de-DE" u="sng" kern="100" dirty="0">
                <a:latin typeface="+mj-lt"/>
                <a:cs typeface="Times New Roman" panose="02020603050405020304" pitchFamily="18" charset="0"/>
              </a:rPr>
              <a:t>2. Thema definieren</a:t>
            </a:r>
          </a:p>
          <a:p>
            <a:pPr marL="285750" indent="-285750" algn="just">
              <a:lnSpc>
                <a:spcPct val="107000"/>
              </a:lnSpc>
              <a:buFont typeface="Arial" panose="020B0604020202020204" pitchFamily="34" charset="0"/>
              <a:buChar char="•"/>
            </a:pPr>
            <a:r>
              <a:rPr lang="de-DE" kern="100" dirty="0">
                <a:latin typeface="+mj-lt"/>
                <a:cs typeface="Times New Roman" panose="02020603050405020304" pitchFamily="18" charset="0"/>
              </a:rPr>
              <a:t>Das Thema oder das Problem wird klar und präzise formuliert.</a:t>
            </a:r>
          </a:p>
          <a:p>
            <a:pPr marL="285750" indent="-285750" algn="just">
              <a:lnSpc>
                <a:spcPct val="107000"/>
              </a:lnSpc>
              <a:buFont typeface="Arial" panose="020B0604020202020204" pitchFamily="34" charset="0"/>
              <a:buChar char="•"/>
            </a:pPr>
            <a:r>
              <a:rPr lang="de-DE" kern="100" dirty="0">
                <a:latin typeface="+mj-lt"/>
                <a:cs typeface="Times New Roman" panose="02020603050405020304" pitchFamily="18" charset="0"/>
              </a:rPr>
              <a:t>Relevante Informationen und </a:t>
            </a:r>
            <a:r>
              <a:rPr lang="de-DE" kern="100" dirty="0" err="1">
                <a:latin typeface="+mj-lt"/>
                <a:cs typeface="Times New Roman" panose="02020603050405020304" pitchFamily="18" charset="0"/>
              </a:rPr>
              <a:t>Rahmenbedingun</a:t>
            </a:r>
            <a:r>
              <a:rPr lang="de-DE" kern="100" dirty="0">
                <a:latin typeface="+mj-lt"/>
                <a:cs typeface="Times New Roman" panose="02020603050405020304" pitchFamily="18" charset="0"/>
              </a:rPr>
              <a:t>-gen werden bereitgestellt.</a:t>
            </a:r>
          </a:p>
          <a:p>
            <a:pPr algn="just">
              <a:lnSpc>
                <a:spcPct val="107000"/>
              </a:lnSpc>
              <a:spcBef>
                <a:spcPts val="900"/>
              </a:spcBef>
              <a:spcAft>
                <a:spcPts val="800"/>
              </a:spcAft>
            </a:pPr>
            <a:r>
              <a:rPr lang="de-DE" b="1" dirty="0">
                <a:solidFill>
                  <a:srgbClr val="111111"/>
                </a:solidFill>
                <a:effectLst/>
                <a:latin typeface="+mj-lt"/>
                <a:ea typeface="Roboto" panose="02000000000000000000" pitchFamily="2" charset="0"/>
                <a:cs typeface="Roboto" panose="02000000000000000000" pitchFamily="2" charset="0"/>
              </a:rPr>
              <a:t>Beispiel:</a:t>
            </a:r>
            <a:r>
              <a:rPr lang="de-DE" dirty="0">
                <a:solidFill>
                  <a:srgbClr val="111111"/>
                </a:solidFill>
                <a:effectLst/>
                <a:latin typeface="+mj-lt"/>
                <a:ea typeface="Roboto" panose="02000000000000000000" pitchFamily="2" charset="0"/>
                <a:cs typeface="Roboto" panose="02000000000000000000" pitchFamily="2" charset="0"/>
              </a:rPr>
              <a:t> Wohin soll die nächste Klassenfahrt gehen? Das Ziel muss mit Bus oder Bahn erreichbar sein.</a:t>
            </a:r>
            <a:endParaRPr lang="de-DE" dirty="0">
              <a:effectLst/>
              <a:latin typeface="+mj-lt"/>
              <a:ea typeface="Aptos" panose="020B0004020202020204" pitchFamily="34" charset="0"/>
              <a:cs typeface="Times New Roman" panose="02020603050405020304" pitchFamily="18" charset="0"/>
            </a:endParaRPr>
          </a:p>
        </p:txBody>
      </p:sp>
      <p:cxnSp>
        <p:nvCxnSpPr>
          <p:cNvPr id="10" name="Gerader Verbinder 9">
            <a:extLst>
              <a:ext uri="{FF2B5EF4-FFF2-40B4-BE49-F238E27FC236}">
                <a16:creationId xmlns:a16="http://schemas.microsoft.com/office/drawing/2014/main" id="{134D894D-52BE-6C67-AB86-A940FBC078B8}"/>
              </a:ext>
            </a:extLst>
          </p:cNvPr>
          <p:cNvCxnSpPr>
            <a:cxnSpLocks/>
          </p:cNvCxnSpPr>
          <p:nvPr/>
        </p:nvCxnSpPr>
        <p:spPr>
          <a:xfrm flipV="1">
            <a:off x="6030686" y="0"/>
            <a:ext cx="0" cy="5924324"/>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4" name="Grafik 13" descr="Ein Bild, das Schwarz, Dunkelheit, Entwurf, Design enthält.&#10;&#10;Automatisch generierte Beschreibung">
            <a:extLst>
              <a:ext uri="{FF2B5EF4-FFF2-40B4-BE49-F238E27FC236}">
                <a16:creationId xmlns:a16="http://schemas.microsoft.com/office/drawing/2014/main" id="{AB829C93-3046-22C7-4CD1-90393B2018BB}"/>
              </a:ext>
            </a:extLst>
          </p:cNvPr>
          <p:cNvPicPr>
            <a:picLocks noChangeAspect="1"/>
          </p:cNvPicPr>
          <p:nvPr/>
        </p:nvPicPr>
        <p:blipFill rotWithShape="1">
          <a:blip r:embed="rId2">
            <a:extLst>
              <a:ext uri="{28A0092B-C50C-407E-A947-70E740481C1C}">
                <a14:useLocalDpi xmlns:a14="http://schemas.microsoft.com/office/drawing/2010/main" val="0"/>
              </a:ext>
            </a:extLst>
          </a:blip>
          <a:srcRect l="34948" t="25146" r="34605" b="22935"/>
          <a:stretch/>
        </p:blipFill>
        <p:spPr>
          <a:xfrm>
            <a:off x="7461379" y="3227715"/>
            <a:ext cx="2808514" cy="2696609"/>
          </a:xfrm>
          <a:prstGeom prst="rect">
            <a:avLst/>
          </a:prstGeom>
        </p:spPr>
      </p:pic>
      <p:pic>
        <p:nvPicPr>
          <p:cNvPr id="15" name="Grafik 14" descr="Ein Bild, das Text, Schrift, Grafiken, Grafikdesign enthält.&#10;&#10;Automatisch generierte Beschreibung">
            <a:extLst>
              <a:ext uri="{FF2B5EF4-FFF2-40B4-BE49-F238E27FC236}">
                <a16:creationId xmlns:a16="http://schemas.microsoft.com/office/drawing/2014/main" id="{8B1D9DD8-FAFF-DC79-61B4-BC0D01EC4A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359"/>
          <a:stretch/>
        </p:blipFill>
        <p:spPr>
          <a:xfrm>
            <a:off x="769653" y="6124510"/>
            <a:ext cx="2498702" cy="581090"/>
          </a:xfrm>
          <a:prstGeom prst="rect">
            <a:avLst/>
          </a:prstGeom>
        </p:spPr>
      </p:pic>
    </p:spTree>
    <p:extLst>
      <p:ext uri="{BB962C8B-B14F-4D97-AF65-F5344CB8AC3E}">
        <p14:creationId xmlns:p14="http://schemas.microsoft.com/office/powerpoint/2010/main" val="511188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4" name="Textfeld 3">
            <a:extLst>
              <a:ext uri="{FF2B5EF4-FFF2-40B4-BE49-F238E27FC236}">
                <a16:creationId xmlns:a16="http://schemas.microsoft.com/office/drawing/2014/main" id="{7529E5BB-0487-BFA3-1E90-E9D105C9D070}"/>
              </a:ext>
            </a:extLst>
          </p:cNvPr>
          <p:cNvSpPr txBox="1"/>
          <p:nvPr/>
        </p:nvSpPr>
        <p:spPr>
          <a:xfrm>
            <a:off x="6096000" y="282341"/>
            <a:ext cx="5539273" cy="3416320"/>
          </a:xfrm>
          <a:prstGeom prst="rect">
            <a:avLst/>
          </a:prstGeom>
          <a:noFill/>
        </p:spPr>
        <p:txBody>
          <a:bodyPr wrap="square">
            <a:spAutoFit/>
          </a:bodyPr>
          <a:lstStyle/>
          <a:p>
            <a:pPr algn="just"/>
            <a:r>
              <a:rPr lang="de-DE" u="sng" kern="100" dirty="0">
                <a:effectLst/>
                <a:latin typeface="+mj-lt"/>
                <a:ea typeface="Aptos" panose="020B0004020202020204" pitchFamily="34" charset="0"/>
                <a:cs typeface="Times New Roman" panose="02020603050405020304" pitchFamily="18" charset="0"/>
              </a:rPr>
              <a:t>5. Diskussion, Optimierung und Entscheidung</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Der Vorschlag mit dem geringsten Widerstand wird diskutiert.</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Falls nötig, können Feinabstimmungen vorgenommen werden, um den Vorschlag weiter zu optimieren und verbleibenden Widerstand zu verringern.</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Falls der Widerstand noch zu hoch ist, kann eine weitere Runde des </a:t>
            </a:r>
            <a:r>
              <a:rPr lang="de-DE" kern="100" dirty="0" err="1">
                <a:effectLst/>
                <a:latin typeface="+mj-lt"/>
                <a:ea typeface="Aptos" panose="020B0004020202020204" pitchFamily="34" charset="0"/>
                <a:cs typeface="Times New Roman" panose="02020603050405020304" pitchFamily="18" charset="0"/>
              </a:rPr>
              <a:t>Konsensierens</a:t>
            </a:r>
            <a:r>
              <a:rPr lang="de-DE" kern="100" dirty="0">
                <a:effectLst/>
                <a:latin typeface="+mj-lt"/>
                <a:ea typeface="Aptos" panose="020B0004020202020204" pitchFamily="34" charset="0"/>
                <a:cs typeface="Times New Roman" panose="02020603050405020304" pitchFamily="18" charset="0"/>
              </a:rPr>
              <a:t> durchgeführt werden.</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Der (ggf. optimierte) Vorschlag wird als Entscheidung der Gruppe angenommen.</a:t>
            </a:r>
          </a:p>
        </p:txBody>
      </p:sp>
      <p:cxnSp>
        <p:nvCxnSpPr>
          <p:cNvPr id="10" name="Gerader Verbinder 9">
            <a:extLst>
              <a:ext uri="{FF2B5EF4-FFF2-40B4-BE49-F238E27FC236}">
                <a16:creationId xmlns:a16="http://schemas.microsoft.com/office/drawing/2014/main" id="{134D894D-52BE-6C67-AB86-A940FBC078B8}"/>
              </a:ext>
            </a:extLst>
          </p:cNvPr>
          <p:cNvCxnSpPr>
            <a:cxnSpLocks/>
          </p:cNvCxnSpPr>
          <p:nvPr/>
        </p:nvCxnSpPr>
        <p:spPr>
          <a:xfrm flipV="1">
            <a:off x="6030686" y="0"/>
            <a:ext cx="0" cy="592432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49B9B642-F6D9-0968-229E-C7F7DE856474}"/>
              </a:ext>
            </a:extLst>
          </p:cNvPr>
          <p:cNvSpPr txBox="1"/>
          <p:nvPr/>
        </p:nvSpPr>
        <p:spPr>
          <a:xfrm>
            <a:off x="769653" y="282340"/>
            <a:ext cx="5127293" cy="5021183"/>
          </a:xfrm>
          <a:prstGeom prst="rect">
            <a:avLst/>
          </a:prstGeom>
          <a:noFill/>
        </p:spPr>
        <p:txBody>
          <a:bodyPr wrap="square">
            <a:spAutoFit/>
          </a:bodyPr>
          <a:lstStyle/>
          <a:p>
            <a:pPr algn="just"/>
            <a:r>
              <a:rPr lang="de-DE" u="sng" kern="100" dirty="0">
                <a:effectLst/>
                <a:latin typeface="+mj-lt"/>
                <a:ea typeface="Aptos" panose="020B0004020202020204" pitchFamily="34" charset="0"/>
                <a:cs typeface="Times New Roman" panose="02020603050405020304" pitchFamily="18" charset="0"/>
              </a:rPr>
              <a:t>4. Widerstände messen &amp; auswerten</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Jeder Vorschlag wird nacheinander vorgestellt.</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Die Teilnehmer bewerten ihre Zustimmung oder ihren Widerstand zu jedem Vorschlag auf einer Skala von 0 bis 10 (0 = kein Widerstand, 10 = maximaler Widerstand).</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Die Widerstandswerte aller Teilnehmer für jeden Vorschlag werden addiert.</a:t>
            </a:r>
          </a:p>
          <a:p>
            <a:pPr marL="285750" indent="-285750" algn="just">
              <a:buFont typeface="Arial" panose="020B0604020202020204" pitchFamily="34" charset="0"/>
              <a:buChar char="•"/>
            </a:pPr>
            <a:r>
              <a:rPr lang="de-DE" kern="100" dirty="0">
                <a:effectLst/>
                <a:latin typeface="+mj-lt"/>
                <a:ea typeface="Aptos" panose="020B0004020202020204" pitchFamily="34" charset="0"/>
                <a:cs typeface="Times New Roman" panose="02020603050405020304" pitchFamily="18" charset="0"/>
              </a:rPr>
              <a:t>Der Vorschlag mit der geringsten Gesamtwiderstandszahl wird ausgewählt.</a:t>
            </a:r>
          </a:p>
          <a:p>
            <a:pPr algn="just">
              <a:lnSpc>
                <a:spcPct val="107000"/>
              </a:lnSpc>
              <a:spcBef>
                <a:spcPts val="900"/>
              </a:spcBef>
            </a:pPr>
            <a:r>
              <a:rPr lang="de-DE" b="1" dirty="0">
                <a:solidFill>
                  <a:srgbClr val="111111"/>
                </a:solidFill>
                <a:latin typeface="+mj-lt"/>
                <a:ea typeface="Roboto" panose="02000000000000000000" pitchFamily="2" charset="0"/>
                <a:cs typeface="Roboto" panose="02000000000000000000" pitchFamily="2" charset="0"/>
              </a:rPr>
              <a:t>Beispiel:</a:t>
            </a:r>
          </a:p>
          <a:p>
            <a:pPr algn="just">
              <a:lnSpc>
                <a:spcPct val="107000"/>
              </a:lnSpc>
            </a:pPr>
            <a:r>
              <a:rPr lang="de-DE" dirty="0">
                <a:solidFill>
                  <a:srgbClr val="111111"/>
                </a:solidFill>
                <a:latin typeface="+mj-lt"/>
                <a:ea typeface="Roboto" panose="02000000000000000000" pitchFamily="2" charset="0"/>
                <a:cs typeface="Roboto" panose="02000000000000000000" pitchFamily="2" charset="0"/>
              </a:rPr>
              <a:t>Summe Widerstände für Berlin: 20</a:t>
            </a:r>
          </a:p>
          <a:p>
            <a:pPr algn="just">
              <a:lnSpc>
                <a:spcPct val="107000"/>
              </a:lnSpc>
            </a:pPr>
            <a:r>
              <a:rPr lang="de-DE" dirty="0">
                <a:solidFill>
                  <a:srgbClr val="111111"/>
                </a:solidFill>
                <a:latin typeface="+mj-lt"/>
                <a:ea typeface="Roboto" panose="02000000000000000000" pitchFamily="2" charset="0"/>
                <a:cs typeface="Roboto" panose="02000000000000000000" pitchFamily="2" charset="0"/>
              </a:rPr>
              <a:t>Summe Widerstände für München: 15</a:t>
            </a:r>
          </a:p>
          <a:p>
            <a:pPr algn="just">
              <a:lnSpc>
                <a:spcPct val="107000"/>
              </a:lnSpc>
            </a:pPr>
            <a:r>
              <a:rPr lang="de-DE" dirty="0">
                <a:solidFill>
                  <a:srgbClr val="111111"/>
                </a:solidFill>
                <a:latin typeface="+mj-lt"/>
                <a:ea typeface="Roboto" panose="02000000000000000000" pitchFamily="2" charset="0"/>
                <a:cs typeface="Roboto" panose="02000000000000000000" pitchFamily="2" charset="0"/>
              </a:rPr>
              <a:t>Summe Widerstände für Hamburg: 10</a:t>
            </a:r>
          </a:p>
          <a:p>
            <a:pPr marL="285750" indent="-285750" algn="just">
              <a:lnSpc>
                <a:spcPct val="107000"/>
              </a:lnSpc>
              <a:buFont typeface="Wingdings" panose="05000000000000000000" pitchFamily="2" charset="2"/>
              <a:buChar char="Ø"/>
            </a:pPr>
            <a:r>
              <a:rPr lang="de-DE" dirty="0">
                <a:solidFill>
                  <a:srgbClr val="111111"/>
                </a:solidFill>
                <a:latin typeface="+mj-lt"/>
                <a:ea typeface="Roboto" panose="02000000000000000000" pitchFamily="2" charset="0"/>
                <a:cs typeface="Roboto" panose="02000000000000000000" pitchFamily="2" charset="0"/>
              </a:rPr>
              <a:t>Vorschlag 3 (Hamburg) hat den geringsten Widerstand und wird somit ausgewählt</a:t>
            </a:r>
          </a:p>
        </p:txBody>
      </p:sp>
      <p:pic>
        <p:nvPicPr>
          <p:cNvPr id="17" name="Grafik 16" descr="Ein Bild, das Schwarz, Dunkelheit, Entwurf enthält.&#10;&#10;Automatisch generierte Beschreibung">
            <a:extLst>
              <a:ext uri="{FF2B5EF4-FFF2-40B4-BE49-F238E27FC236}">
                <a16:creationId xmlns:a16="http://schemas.microsoft.com/office/drawing/2014/main" id="{9723C253-2CB3-E65B-08C3-85B527BB8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392" y="2901513"/>
            <a:ext cx="6343650" cy="3571875"/>
          </a:xfrm>
          <a:prstGeom prst="rect">
            <a:avLst/>
          </a:prstGeom>
        </p:spPr>
      </p:pic>
      <p:pic>
        <p:nvPicPr>
          <p:cNvPr id="19" name="Grafik 18" descr="Ein Bild, das Text, Schrift, Grafiken, Grafikdesign enthält.&#10;&#10;Automatisch generierte Beschreibung">
            <a:extLst>
              <a:ext uri="{FF2B5EF4-FFF2-40B4-BE49-F238E27FC236}">
                <a16:creationId xmlns:a16="http://schemas.microsoft.com/office/drawing/2014/main" id="{04E815CA-E8AF-A995-C046-3B6B0DD380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4359"/>
          <a:stretch/>
        </p:blipFill>
        <p:spPr>
          <a:xfrm>
            <a:off x="769653" y="6124510"/>
            <a:ext cx="2498702" cy="581090"/>
          </a:xfrm>
          <a:prstGeom prst="rect">
            <a:avLst/>
          </a:prstGeom>
        </p:spPr>
      </p:pic>
    </p:spTree>
    <p:extLst>
      <p:ext uri="{BB962C8B-B14F-4D97-AF65-F5344CB8AC3E}">
        <p14:creationId xmlns:p14="http://schemas.microsoft.com/office/powerpoint/2010/main" val="83683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8D049553-3C35-940E-DBCD-374EB32B9EF2}"/>
              </a:ext>
            </a:extLst>
          </p:cNvPr>
          <p:cNvSpPr txBox="1"/>
          <p:nvPr/>
        </p:nvSpPr>
        <p:spPr>
          <a:xfrm>
            <a:off x="323748" y="260770"/>
            <a:ext cx="8496302" cy="646331"/>
          </a:xfrm>
          <a:prstGeom prst="rect">
            <a:avLst/>
          </a:prstGeom>
          <a:noFill/>
        </p:spPr>
        <p:txBody>
          <a:bodyPr wrap="square">
            <a:spAutoFit/>
          </a:bodyPr>
          <a:lstStyle/>
          <a:p>
            <a:r>
              <a:rPr lang="de-DE" sz="3600" b="1" dirty="0"/>
              <a:t>Labels und Etiketten</a:t>
            </a:r>
          </a:p>
        </p:txBody>
      </p:sp>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9" name="Textfeld 28">
            <a:extLst>
              <a:ext uri="{FF2B5EF4-FFF2-40B4-BE49-F238E27FC236}">
                <a16:creationId xmlns:a16="http://schemas.microsoft.com/office/drawing/2014/main" id="{12F8FFBF-8DBB-F3D6-3822-884658AAB576}"/>
              </a:ext>
            </a:extLst>
          </p:cNvPr>
          <p:cNvSpPr txBox="1"/>
          <p:nvPr/>
        </p:nvSpPr>
        <p:spPr>
          <a:xfrm>
            <a:off x="605648" y="1015470"/>
            <a:ext cx="5155286" cy="1754326"/>
          </a:xfrm>
          <a:prstGeom prst="rect">
            <a:avLst/>
          </a:prstGeom>
          <a:noFill/>
        </p:spPr>
        <p:txBody>
          <a:bodyPr wrap="square">
            <a:spAutoFit/>
          </a:bodyPr>
          <a:lstStyle/>
          <a:p>
            <a:pPr algn="just"/>
            <a:r>
              <a:rPr lang="de-DE" b="1" kern="100" dirty="0">
                <a:effectLst/>
                <a:latin typeface="+mj-lt"/>
                <a:ea typeface="Aptos" panose="020B0004020202020204" pitchFamily="34" charset="0"/>
                <a:cs typeface="Times New Roman" panose="02020603050405020304" pitchFamily="18" charset="0"/>
              </a:rPr>
              <a:t>Ziel</a:t>
            </a:r>
          </a:p>
          <a:p>
            <a:pPr algn="just"/>
            <a:r>
              <a:rPr lang="de-DE" dirty="0">
                <a:solidFill>
                  <a:srgbClr val="111111"/>
                </a:solidFill>
                <a:effectLst/>
                <a:latin typeface="+mj-lt"/>
                <a:ea typeface="Roboto" panose="02000000000000000000" pitchFamily="2" charset="0"/>
                <a:cs typeface="Roboto" panose="02000000000000000000" pitchFamily="2" charset="0"/>
              </a:rPr>
              <a:t>Diese Übung soll den Schüler*innen den Zusammenhang zwischen Erwartungen und Verhalten bewusst machen und Reflexion über Effekte von Stereotypisierungen anregen. </a:t>
            </a:r>
            <a:endParaRPr lang="de-DE" dirty="0">
              <a:effectLst/>
              <a:latin typeface="+mj-lt"/>
              <a:ea typeface="Aptos" panose="020B0004020202020204" pitchFamily="34" charset="0"/>
              <a:cs typeface="Times New Roman" panose="02020603050405020304" pitchFamily="18" charset="0"/>
            </a:endParaRPr>
          </a:p>
        </p:txBody>
      </p:sp>
      <p:pic>
        <p:nvPicPr>
          <p:cNvPr id="4" name="Grafik 3" descr="Ein Bild, das Text, Schrift, Grafiken, Grafikdesign enthält.&#10;&#10;Automatisch generierte Beschreibung">
            <a:extLst>
              <a:ext uri="{FF2B5EF4-FFF2-40B4-BE49-F238E27FC236}">
                <a16:creationId xmlns:a16="http://schemas.microsoft.com/office/drawing/2014/main" id="{A5A29FD4-3A60-4748-63E6-087B9F5F6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359"/>
          <a:stretch/>
        </p:blipFill>
        <p:spPr>
          <a:xfrm>
            <a:off x="769653" y="6124510"/>
            <a:ext cx="2498702" cy="581090"/>
          </a:xfrm>
          <a:prstGeom prst="rect">
            <a:avLst/>
          </a:prstGeom>
        </p:spPr>
      </p:pic>
      <p:pic>
        <p:nvPicPr>
          <p:cNvPr id="5" name="Grafik 4" descr="Ein Bild, das Text, Entwurf, Grafiken, Schrift enthält.&#10;&#10;Automatisch generierte Beschreibung">
            <a:extLst>
              <a:ext uri="{FF2B5EF4-FFF2-40B4-BE49-F238E27FC236}">
                <a16:creationId xmlns:a16="http://schemas.microsoft.com/office/drawing/2014/main" id="{B9F98C31-A3ED-43B1-E668-40258C412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853" y="1302448"/>
            <a:ext cx="5424119" cy="2785757"/>
          </a:xfrm>
          <a:prstGeom prst="rect">
            <a:avLst/>
          </a:prstGeom>
        </p:spPr>
      </p:pic>
      <p:sp>
        <p:nvSpPr>
          <p:cNvPr id="6" name="Textfeld 5">
            <a:extLst>
              <a:ext uri="{FF2B5EF4-FFF2-40B4-BE49-F238E27FC236}">
                <a16:creationId xmlns:a16="http://schemas.microsoft.com/office/drawing/2014/main" id="{549C9A2C-D70D-087F-7F46-35AF55C55B11}"/>
              </a:ext>
            </a:extLst>
          </p:cNvPr>
          <p:cNvSpPr txBox="1"/>
          <p:nvPr/>
        </p:nvSpPr>
        <p:spPr>
          <a:xfrm>
            <a:off x="605648" y="2878165"/>
            <a:ext cx="5155286" cy="646331"/>
          </a:xfrm>
          <a:prstGeom prst="rect">
            <a:avLst/>
          </a:prstGeom>
          <a:noFill/>
        </p:spPr>
        <p:txBody>
          <a:bodyPr wrap="square">
            <a:spAutoFit/>
          </a:bodyPr>
          <a:lstStyle/>
          <a:p>
            <a:pPr algn="just"/>
            <a:r>
              <a:rPr lang="de-DE" b="1" kern="100" dirty="0">
                <a:effectLst/>
                <a:latin typeface="+mj-lt"/>
                <a:ea typeface="Aptos" panose="020B0004020202020204" pitchFamily="34" charset="0"/>
                <a:cs typeface="Times New Roman" panose="02020603050405020304" pitchFamily="18" charset="0"/>
              </a:rPr>
              <a:t>Dauer</a:t>
            </a:r>
          </a:p>
          <a:p>
            <a:pPr algn="just"/>
            <a:r>
              <a:rPr lang="de-DE" dirty="0">
                <a:solidFill>
                  <a:srgbClr val="111111"/>
                </a:solidFill>
                <a:effectLst/>
                <a:latin typeface="+mj-lt"/>
                <a:ea typeface="Roboto" panose="02000000000000000000" pitchFamily="2" charset="0"/>
                <a:cs typeface="Roboto" panose="02000000000000000000" pitchFamily="2" charset="0"/>
              </a:rPr>
              <a:t>Ca. 45 Minuten</a:t>
            </a:r>
            <a:endParaRPr lang="de-DE" dirty="0">
              <a:effectLst/>
              <a:latin typeface="+mj-lt"/>
              <a:ea typeface="Aptos" panose="020B000402020202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C1A73334-716F-ACCE-A958-E4022F318FE2}"/>
              </a:ext>
            </a:extLst>
          </p:cNvPr>
          <p:cNvSpPr txBox="1"/>
          <p:nvPr/>
        </p:nvSpPr>
        <p:spPr>
          <a:xfrm>
            <a:off x="605648" y="3632865"/>
            <a:ext cx="5155286" cy="646331"/>
          </a:xfrm>
          <a:prstGeom prst="rect">
            <a:avLst/>
          </a:prstGeom>
          <a:noFill/>
        </p:spPr>
        <p:txBody>
          <a:bodyPr wrap="square">
            <a:spAutoFit/>
          </a:bodyPr>
          <a:lstStyle/>
          <a:p>
            <a:pPr algn="just"/>
            <a:r>
              <a:rPr lang="de-DE" b="1" kern="100" dirty="0">
                <a:effectLst/>
                <a:latin typeface="+mj-lt"/>
                <a:ea typeface="Aptos" panose="020B0004020202020204" pitchFamily="34" charset="0"/>
                <a:cs typeface="Times New Roman" panose="02020603050405020304" pitchFamily="18" charset="0"/>
              </a:rPr>
              <a:t>Material</a:t>
            </a:r>
          </a:p>
          <a:p>
            <a:pPr algn="just"/>
            <a:r>
              <a:rPr lang="de-DE" dirty="0">
                <a:solidFill>
                  <a:srgbClr val="111111"/>
                </a:solidFill>
                <a:effectLst/>
                <a:latin typeface="+mj-lt"/>
                <a:ea typeface="Roboto" panose="02000000000000000000" pitchFamily="2" charset="0"/>
                <a:cs typeface="Roboto" panose="02000000000000000000" pitchFamily="2" charset="0"/>
              </a:rPr>
              <a:t>Selbstklebende Etikette, Stifte</a:t>
            </a:r>
            <a:endParaRPr lang="de-DE" dirty="0">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38943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a:extLst>
              <a:ext uri="{FF2B5EF4-FFF2-40B4-BE49-F238E27FC236}">
                <a16:creationId xmlns:a16="http://schemas.microsoft.com/office/drawing/2014/main" id="{B6D1CC71-2BD7-6448-D96C-F691176F099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24" name="Rectangle 4">
            <a:extLst>
              <a:ext uri="{FF2B5EF4-FFF2-40B4-BE49-F238E27FC236}">
                <a16:creationId xmlns:a16="http://schemas.microsoft.com/office/drawing/2014/main" id="{58B4D74F-54A9-3005-67E8-C662A8B9632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4" name="Textfeld 3">
            <a:extLst>
              <a:ext uri="{FF2B5EF4-FFF2-40B4-BE49-F238E27FC236}">
                <a16:creationId xmlns:a16="http://schemas.microsoft.com/office/drawing/2014/main" id="{7529E5BB-0487-BFA3-1E90-E9D105C9D070}"/>
              </a:ext>
            </a:extLst>
          </p:cNvPr>
          <p:cNvSpPr txBox="1"/>
          <p:nvPr/>
        </p:nvSpPr>
        <p:spPr>
          <a:xfrm>
            <a:off x="6096000" y="282341"/>
            <a:ext cx="5539273" cy="5509200"/>
          </a:xfrm>
          <a:prstGeom prst="rect">
            <a:avLst/>
          </a:prstGeom>
          <a:noFill/>
        </p:spPr>
        <p:txBody>
          <a:bodyPr wrap="square">
            <a:spAutoFit/>
          </a:bodyPr>
          <a:lstStyle/>
          <a:p>
            <a:pPr algn="just"/>
            <a:r>
              <a:rPr lang="de-DE" sz="1600" b="1" kern="100" dirty="0">
                <a:effectLst/>
                <a:latin typeface="+mj-lt"/>
                <a:ea typeface="Aptos" panose="020B0004020202020204" pitchFamily="34" charset="0"/>
                <a:cs typeface="Times New Roman" panose="02020603050405020304" pitchFamily="18" charset="0"/>
              </a:rPr>
              <a:t>Auswertung</a:t>
            </a:r>
          </a:p>
          <a:p>
            <a:pPr algn="just"/>
            <a:r>
              <a:rPr lang="de-DE" sz="1600" kern="100" dirty="0">
                <a:effectLst/>
                <a:latin typeface="+mj-lt"/>
                <a:ea typeface="Aptos" panose="020B0004020202020204" pitchFamily="34" charset="0"/>
                <a:cs typeface="Times New Roman" panose="02020603050405020304" pitchFamily="18" charset="0"/>
              </a:rPr>
              <a:t>Die Diskussion wird mit der Frage eröffnet, ob jemand erraten konnte, welche Charakter-eigenschaft ihm/ihr zugeschrieben war. Anschließend soll auf folgende weitere Aspekte des Spiels ein gegangen werden: </a:t>
            </a:r>
          </a:p>
          <a:p>
            <a:pPr algn="just"/>
            <a:endParaRPr lang="de-DE" sz="1600" kern="100" dirty="0">
              <a:effectLst/>
              <a:latin typeface="+mj-lt"/>
              <a:ea typeface="Aptos" panose="020B0004020202020204" pitchFamily="34" charset="0"/>
              <a:cs typeface="Times New Roman" panose="02020603050405020304" pitchFamily="18" charset="0"/>
            </a:endParaRPr>
          </a:p>
          <a:p>
            <a:pPr marL="285750" indent="-285750" algn="just">
              <a:buFont typeface="Arial" panose="020B0604020202020204" pitchFamily="34" charset="0"/>
              <a:buChar char="•"/>
            </a:pPr>
            <a:r>
              <a:rPr lang="de-DE" sz="1600" kern="100" dirty="0">
                <a:effectLst/>
                <a:latin typeface="+mj-lt"/>
                <a:ea typeface="Aptos" panose="020B0004020202020204" pitchFamily="34" charset="0"/>
                <a:cs typeface="Times New Roman" panose="02020603050405020304" pitchFamily="18" charset="0"/>
              </a:rPr>
              <a:t>Wie hat sich jede*r während des Spiels gefühlt? </a:t>
            </a:r>
          </a:p>
          <a:p>
            <a:pPr marL="285750" indent="-285750" algn="just">
              <a:buFont typeface="Arial" panose="020B0604020202020204" pitchFamily="34" charset="0"/>
              <a:buChar char="•"/>
            </a:pPr>
            <a:endParaRPr lang="de-DE" sz="800" kern="100" dirty="0">
              <a:effectLst/>
              <a:latin typeface="+mj-lt"/>
              <a:ea typeface="Aptos" panose="020B0004020202020204" pitchFamily="34" charset="0"/>
              <a:cs typeface="Times New Roman" panose="02020603050405020304" pitchFamily="18" charset="0"/>
            </a:endParaRPr>
          </a:p>
          <a:p>
            <a:pPr marL="285750" indent="-285750" algn="just">
              <a:buFont typeface="Arial" panose="020B0604020202020204" pitchFamily="34" charset="0"/>
              <a:buChar char="•"/>
            </a:pPr>
            <a:r>
              <a:rPr lang="de-DE" sz="1600" kern="100" dirty="0">
                <a:effectLst/>
                <a:latin typeface="+mj-lt"/>
                <a:ea typeface="Aptos" panose="020B0004020202020204" pitchFamily="34" charset="0"/>
                <a:cs typeface="Times New Roman" panose="02020603050405020304" pitchFamily="18" charset="0"/>
              </a:rPr>
              <a:t>War es schwer, die anderen gemäß ihren zugeschriebenen Charaktereigenschaften zu behandeln? </a:t>
            </a:r>
          </a:p>
          <a:p>
            <a:pPr marL="285750" indent="-285750" algn="just">
              <a:buFont typeface="Arial" panose="020B0604020202020204" pitchFamily="34" charset="0"/>
              <a:buChar char="•"/>
            </a:pPr>
            <a:endParaRPr lang="de-DE" sz="800" kern="100" dirty="0">
              <a:effectLst/>
              <a:latin typeface="+mj-lt"/>
              <a:ea typeface="Aptos" panose="020B0004020202020204" pitchFamily="34" charset="0"/>
              <a:cs typeface="Times New Roman" panose="02020603050405020304" pitchFamily="18" charset="0"/>
            </a:endParaRPr>
          </a:p>
          <a:p>
            <a:pPr marL="285750" indent="-285750" algn="just">
              <a:buFont typeface="Arial" panose="020B0604020202020204" pitchFamily="34" charset="0"/>
              <a:buChar char="•"/>
            </a:pPr>
            <a:r>
              <a:rPr lang="de-DE" sz="1600" kern="100" dirty="0">
                <a:effectLst/>
                <a:latin typeface="+mj-lt"/>
                <a:ea typeface="Aptos" panose="020B0004020202020204" pitchFamily="34" charset="0"/>
                <a:cs typeface="Times New Roman" panose="02020603050405020304" pitchFamily="18" charset="0"/>
              </a:rPr>
              <a:t>Hat sich jemand auch selbst der zugeschriebenen Eigenschaft gemäß verhalten? </a:t>
            </a:r>
          </a:p>
          <a:p>
            <a:pPr marL="285750" indent="-285750" algn="just">
              <a:buFont typeface="Arial" panose="020B0604020202020204" pitchFamily="34" charset="0"/>
              <a:buChar char="•"/>
            </a:pPr>
            <a:endParaRPr lang="de-DE" sz="800" kern="100" dirty="0">
              <a:effectLst/>
              <a:latin typeface="+mj-lt"/>
              <a:ea typeface="Aptos" panose="020B0004020202020204" pitchFamily="34" charset="0"/>
              <a:cs typeface="Times New Roman" panose="02020603050405020304" pitchFamily="18" charset="0"/>
            </a:endParaRPr>
          </a:p>
          <a:p>
            <a:pPr marL="285750" indent="-285750" algn="just">
              <a:buFont typeface="Arial" panose="020B0604020202020204" pitchFamily="34" charset="0"/>
              <a:buChar char="•"/>
            </a:pPr>
            <a:r>
              <a:rPr lang="de-DE" sz="1600" kern="100" dirty="0">
                <a:effectLst/>
                <a:latin typeface="+mj-lt"/>
                <a:ea typeface="Aptos" panose="020B0004020202020204" pitchFamily="34" charset="0"/>
                <a:cs typeface="Times New Roman" panose="02020603050405020304" pitchFamily="18" charset="0"/>
              </a:rPr>
              <a:t>Welche Art von Stereotypen schreiben wir im realen Leben anderen Personen zu? </a:t>
            </a:r>
          </a:p>
          <a:p>
            <a:pPr marL="285750" indent="-285750" algn="just">
              <a:buFont typeface="Arial" panose="020B0604020202020204" pitchFamily="34" charset="0"/>
              <a:buChar char="•"/>
            </a:pPr>
            <a:endParaRPr lang="de-DE" sz="800" kern="100" dirty="0">
              <a:effectLst/>
              <a:latin typeface="+mj-lt"/>
              <a:ea typeface="Aptos" panose="020B0004020202020204" pitchFamily="34" charset="0"/>
              <a:cs typeface="Times New Roman" panose="02020603050405020304" pitchFamily="18" charset="0"/>
            </a:endParaRPr>
          </a:p>
          <a:p>
            <a:pPr marL="285750" indent="-285750" algn="just">
              <a:buFont typeface="Arial" panose="020B0604020202020204" pitchFamily="34" charset="0"/>
              <a:buChar char="•"/>
            </a:pPr>
            <a:r>
              <a:rPr lang="de-DE" sz="1600" kern="100" dirty="0">
                <a:effectLst/>
                <a:latin typeface="+mj-lt"/>
                <a:ea typeface="Aptos" panose="020B0004020202020204" pitchFamily="34" charset="0"/>
                <a:cs typeface="Times New Roman" panose="02020603050405020304" pitchFamily="18" charset="0"/>
              </a:rPr>
              <a:t>Welche Effekte hat dies auf das Verhalten der Personen und auf unser Denken über sie? </a:t>
            </a:r>
          </a:p>
          <a:p>
            <a:pPr marL="285750" indent="-285750" algn="just">
              <a:buFont typeface="Arial" panose="020B0604020202020204" pitchFamily="34" charset="0"/>
              <a:buChar char="•"/>
            </a:pPr>
            <a:endParaRPr lang="de-DE" sz="800" kern="100" dirty="0">
              <a:effectLst/>
              <a:latin typeface="+mj-lt"/>
              <a:ea typeface="Aptos" panose="020B0004020202020204" pitchFamily="34" charset="0"/>
              <a:cs typeface="Times New Roman" panose="02020603050405020304" pitchFamily="18" charset="0"/>
            </a:endParaRPr>
          </a:p>
          <a:p>
            <a:pPr marL="285750" indent="-285750" algn="just">
              <a:buFont typeface="Arial" panose="020B0604020202020204" pitchFamily="34" charset="0"/>
              <a:buChar char="•"/>
            </a:pPr>
            <a:r>
              <a:rPr lang="de-DE" sz="1600" kern="100" dirty="0">
                <a:effectLst/>
                <a:latin typeface="+mj-lt"/>
                <a:ea typeface="Aptos" panose="020B0004020202020204" pitchFamily="34" charset="0"/>
                <a:cs typeface="Times New Roman" panose="02020603050405020304" pitchFamily="18" charset="0"/>
              </a:rPr>
              <a:t>Welche der im Spiel verwendeten Stereotypen werden im realen Leben bestimmten Personengruppen zugeschrieben? Welchen? </a:t>
            </a:r>
          </a:p>
        </p:txBody>
      </p:sp>
      <p:cxnSp>
        <p:nvCxnSpPr>
          <p:cNvPr id="10" name="Gerader Verbinder 9">
            <a:extLst>
              <a:ext uri="{FF2B5EF4-FFF2-40B4-BE49-F238E27FC236}">
                <a16:creationId xmlns:a16="http://schemas.microsoft.com/office/drawing/2014/main" id="{134D894D-52BE-6C67-AB86-A940FBC078B8}"/>
              </a:ext>
            </a:extLst>
          </p:cNvPr>
          <p:cNvCxnSpPr>
            <a:cxnSpLocks/>
          </p:cNvCxnSpPr>
          <p:nvPr/>
        </p:nvCxnSpPr>
        <p:spPr>
          <a:xfrm flipV="1">
            <a:off x="6030686" y="0"/>
            <a:ext cx="0" cy="592432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Textfeld 2">
            <a:extLst>
              <a:ext uri="{FF2B5EF4-FFF2-40B4-BE49-F238E27FC236}">
                <a16:creationId xmlns:a16="http://schemas.microsoft.com/office/drawing/2014/main" id="{49B9B642-F6D9-0968-229E-C7F7DE856474}"/>
              </a:ext>
            </a:extLst>
          </p:cNvPr>
          <p:cNvSpPr txBox="1"/>
          <p:nvPr/>
        </p:nvSpPr>
        <p:spPr>
          <a:xfrm>
            <a:off x="769653" y="282340"/>
            <a:ext cx="5127293" cy="4770537"/>
          </a:xfrm>
          <a:prstGeom prst="rect">
            <a:avLst/>
          </a:prstGeom>
          <a:noFill/>
        </p:spPr>
        <p:txBody>
          <a:bodyPr wrap="square">
            <a:spAutoFit/>
          </a:bodyPr>
          <a:lstStyle/>
          <a:p>
            <a:pPr algn="just"/>
            <a:r>
              <a:rPr lang="de-DE" sz="1600" b="1" kern="100" dirty="0">
                <a:effectLst/>
                <a:latin typeface="+mj-lt"/>
                <a:ea typeface="Aptos" panose="020B0004020202020204" pitchFamily="34" charset="0"/>
                <a:cs typeface="Times New Roman" panose="02020603050405020304" pitchFamily="18" charset="0"/>
              </a:rPr>
              <a:t>Ablauf</a:t>
            </a:r>
          </a:p>
          <a:p>
            <a:pPr algn="just"/>
            <a:r>
              <a:rPr lang="de-DE" sz="1600" kern="100" dirty="0">
                <a:effectLst/>
                <a:latin typeface="+mj-lt"/>
                <a:ea typeface="Aptos" panose="020B0004020202020204" pitchFamily="34" charset="0"/>
                <a:cs typeface="Times New Roman" panose="02020603050405020304" pitchFamily="18" charset="0"/>
              </a:rPr>
              <a:t>Entscheiden Sie sich für eine Aufgabe, die die Gruppe zu erfüllen hat – z.B. die Planung einer Klassenfahrt oder eines Sportfests, die Gestaltung des Klassenraums. Jede*r Schüler*in bekommt nun ein Etikett auf die Stirn geklebt und darf nicht wissen, was darauf geschrieben steht.  </a:t>
            </a:r>
          </a:p>
          <a:p>
            <a:pPr algn="just"/>
            <a:endParaRPr lang="de-DE" sz="1600" kern="100" dirty="0">
              <a:effectLst/>
              <a:latin typeface="+mj-lt"/>
              <a:ea typeface="Aptos" panose="020B0004020202020204" pitchFamily="34" charset="0"/>
              <a:cs typeface="Times New Roman" panose="02020603050405020304" pitchFamily="18" charset="0"/>
            </a:endParaRPr>
          </a:p>
          <a:p>
            <a:pPr algn="just"/>
            <a:r>
              <a:rPr lang="de-DE" sz="1600" kern="100" dirty="0">
                <a:effectLst/>
                <a:latin typeface="+mj-lt"/>
                <a:ea typeface="Aptos" panose="020B0004020202020204" pitchFamily="34" charset="0"/>
                <a:cs typeface="Times New Roman" panose="02020603050405020304" pitchFamily="18" charset="0"/>
              </a:rPr>
              <a:t>Hinweis: Um Mobbing vorzubeugen, kann die Lehrkraft auch die beschrieben Etikette zufällig an die Schüler*innen verteilen. </a:t>
            </a:r>
          </a:p>
          <a:p>
            <a:pPr algn="just"/>
            <a:endParaRPr lang="de-DE" sz="1600" kern="100" dirty="0">
              <a:effectLst/>
              <a:latin typeface="+mj-lt"/>
              <a:ea typeface="Aptos" panose="020B0004020202020204" pitchFamily="34" charset="0"/>
              <a:cs typeface="Times New Roman" panose="02020603050405020304" pitchFamily="18" charset="0"/>
            </a:endParaRPr>
          </a:p>
          <a:p>
            <a:pPr algn="just"/>
            <a:r>
              <a:rPr lang="de-DE" sz="1600" kern="100" dirty="0">
                <a:effectLst/>
                <a:latin typeface="+mj-lt"/>
                <a:ea typeface="Aptos" panose="020B0004020202020204" pitchFamily="34" charset="0"/>
                <a:cs typeface="Times New Roman" panose="02020603050405020304" pitchFamily="18" charset="0"/>
              </a:rPr>
              <a:t>Er/Sie wird nun von den Mitschüler*innen gemäß der jeweils angehefteten Charaktereigenschaft behandelt. Wenn beispielsweise ein Schüler die Eigenschaft „faul“ auf der Stirn stehen hat, müssen die anderen so mit ihm sprechen, als versuche er immer, sich vor der Arbeit zu drücken. Nicht erwähnt werden darf dagegen das Wort „faul“! </a:t>
            </a:r>
          </a:p>
        </p:txBody>
      </p:sp>
      <p:pic>
        <p:nvPicPr>
          <p:cNvPr id="19" name="Grafik 18" descr="Ein Bild, das Text, Schrift, Grafiken, Grafikdesign enthält.&#10;&#10;Automatisch generierte Beschreibung">
            <a:extLst>
              <a:ext uri="{FF2B5EF4-FFF2-40B4-BE49-F238E27FC236}">
                <a16:creationId xmlns:a16="http://schemas.microsoft.com/office/drawing/2014/main" id="{04E815CA-E8AF-A995-C046-3B6B0DD380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359"/>
          <a:stretch/>
        </p:blipFill>
        <p:spPr>
          <a:xfrm>
            <a:off x="769653" y="6124510"/>
            <a:ext cx="2498702" cy="581090"/>
          </a:xfrm>
          <a:prstGeom prst="rect">
            <a:avLst/>
          </a:prstGeom>
        </p:spPr>
      </p:pic>
    </p:spTree>
    <p:extLst>
      <p:ext uri="{BB962C8B-B14F-4D97-AF65-F5344CB8AC3E}">
        <p14:creationId xmlns:p14="http://schemas.microsoft.com/office/powerpoint/2010/main" val="1338686032"/>
      </p:ext>
    </p:extLst>
  </p:cSld>
  <p:clrMapOvr>
    <a:masterClrMapping/>
  </p:clrMapOvr>
</p:sld>
</file>

<file path=ppt/theme/theme1.xml><?xml version="1.0" encoding="utf-8"?>
<a:theme xmlns:a="http://schemas.openxmlformats.org/drawingml/2006/main" name="Larissa">
  <a:themeElements>
    <a:clrScheme name="Brennpunkt Bildung">
      <a:dk1>
        <a:srgbClr val="001721"/>
      </a:dk1>
      <a:lt1>
        <a:sysClr val="window" lastClr="FFFFFF"/>
      </a:lt1>
      <a:dk2>
        <a:srgbClr val="575756"/>
      </a:dk2>
      <a:lt2>
        <a:srgbClr val="EDEDED"/>
      </a:lt2>
      <a:accent1>
        <a:srgbClr val="E83671"/>
      </a:accent1>
      <a:accent2>
        <a:srgbClr val="630267"/>
      </a:accent2>
      <a:accent3>
        <a:srgbClr val="FFDF1E"/>
      </a:accent3>
      <a:accent4>
        <a:srgbClr val="145366"/>
      </a:accent4>
      <a:accent5>
        <a:srgbClr val="E1F1E1"/>
      </a:accent5>
      <a:accent6>
        <a:srgbClr val="9D9D9C"/>
      </a:accent6>
      <a:hlink>
        <a:srgbClr val="E83671"/>
      </a:hlink>
      <a:folHlink>
        <a:srgbClr val="954F72"/>
      </a:folHlink>
    </a:clrScheme>
    <a:fontScheme name="Brennpunkt Bildung">
      <a:majorFont>
        <a:latin typeface="Bricolage Grotesque 14pt"/>
        <a:ea typeface=""/>
        <a:cs typeface=""/>
      </a:majorFont>
      <a:minorFont>
        <a:latin typeface="Rethink Sans"/>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2DADBE714194E4E845A10D4EDF42ACC" ma:contentTypeVersion="14" ma:contentTypeDescription="Ein neues Dokument erstellen." ma:contentTypeScope="" ma:versionID="d020941c7c924d0c9f8e028c00ddf4b4">
  <xsd:schema xmlns:xsd="http://www.w3.org/2001/XMLSchema" xmlns:xs="http://www.w3.org/2001/XMLSchema" xmlns:p="http://schemas.microsoft.com/office/2006/metadata/properties" xmlns:ns2="4fd99862-7ff3-4523-936f-7af13227a01d" xmlns:ns3="ca3faa05-099b-47bb-80f7-4f816e975225" targetNamespace="http://schemas.microsoft.com/office/2006/metadata/properties" ma:root="true" ma:fieldsID="444dde509888898a539826194e060e0c" ns2:_="" ns3:_="">
    <xsd:import namespace="4fd99862-7ff3-4523-936f-7af13227a01d"/>
    <xsd:import namespace="ca3faa05-099b-47bb-80f7-4f816e97522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d99862-7ff3-4523-936f-7af13227a0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dfc512a6-7b48-465f-b1fe-be98f06c2ac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3faa05-099b-47bb-80f7-4f816e97522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95a91f2-36b2-4452-9402-027140c0650e}" ma:internalName="TaxCatchAll" ma:showField="CatchAllData" ma:web="ca3faa05-099b-47bb-80f7-4f816e97522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d99862-7ff3-4523-936f-7af13227a01d">
      <Terms xmlns="http://schemas.microsoft.com/office/infopath/2007/PartnerControls"/>
    </lcf76f155ced4ddcb4097134ff3c332f>
    <TaxCatchAll xmlns="ca3faa05-099b-47bb-80f7-4f816e975225" xsi:nil="true"/>
    <SharedWithUsers xmlns="ca3faa05-099b-47bb-80f7-4f816e975225">
      <UserInfo>
        <DisplayName>Julia Krämer-Deluweit</DisplayName>
        <AccountId>13</AccountId>
        <AccountType/>
      </UserInfo>
      <UserInfo>
        <DisplayName>Julian Michels</DisplayName>
        <AccountId>12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FCEF4D-1244-4DF9-AB2A-505F0F4A87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d99862-7ff3-4523-936f-7af13227a01d"/>
    <ds:schemaRef ds:uri="ca3faa05-099b-47bb-80f7-4f816e975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45D316-321C-4F60-B93F-CA4FED3DBBAA}">
  <ds:schemaRefs>
    <ds:schemaRef ds:uri="http://purl.org/dc/terms/"/>
    <ds:schemaRef ds:uri="ca3faa05-099b-47bb-80f7-4f816e975225"/>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4fd99862-7ff3-4523-936f-7af13227a01d"/>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64CD6D37-CF85-4A36-B5D3-BBDCB6661E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1169</Words>
  <Application>Microsoft Office PowerPoint</Application>
  <PresentationFormat>Breitbild</PresentationFormat>
  <Paragraphs>109</Paragraphs>
  <Slides>8</Slides>
  <Notes>0</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8</vt:i4>
      </vt:variant>
    </vt:vector>
  </HeadingPairs>
  <TitlesOfParts>
    <vt:vector size="17" baseType="lpstr">
      <vt:lpstr>Aptos</vt:lpstr>
      <vt:lpstr>Arial</vt:lpstr>
      <vt:lpstr>Bricolage Grotesque 14pt</vt:lpstr>
      <vt:lpstr>Bricolage Grotesque Bold</vt:lpstr>
      <vt:lpstr>Rethink Sans</vt:lpstr>
      <vt:lpstr>Rethink Sans Medium</vt:lpstr>
      <vt:lpstr>Wingdings</vt:lpstr>
      <vt:lpstr>Larissa</vt:lpstr>
      <vt:lpstr>Presentation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Marcel</dc:creator>
  <cp:lastModifiedBy>Marcel Schlinker</cp:lastModifiedBy>
  <cp:revision>28</cp:revision>
  <dcterms:created xsi:type="dcterms:W3CDTF">2024-03-12T11:00:47Z</dcterms:created>
  <dcterms:modified xsi:type="dcterms:W3CDTF">2024-05-29T16:46:13Z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0x010100B2DADBE714194E4E845A10D4EDF42ACC</vt:lpwstr>
  </property>
  <property fmtid="{D5CDD505-2E9C-101B-9397-08002B2CF9AE}" pid="3" name="MediaServiceImageTags">
    <vt:lpwstr/>
  </property>
</Properties>
</file>